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Lst>
  <p:notesMasterIdLst>
    <p:notesMasterId r:id="rId19"/>
  </p:notesMasterIdLst>
  <p:sldIdLst>
    <p:sldId id="256" r:id="rId2"/>
    <p:sldId id="258" r:id="rId3"/>
    <p:sldId id="260" r:id="rId4"/>
    <p:sldId id="262" r:id="rId5"/>
    <p:sldId id="261" r:id="rId6"/>
    <p:sldId id="265" r:id="rId7"/>
    <p:sldId id="263" r:id="rId8"/>
    <p:sldId id="264" r:id="rId9"/>
    <p:sldId id="271" r:id="rId10"/>
    <p:sldId id="272" r:id="rId11"/>
    <p:sldId id="259" r:id="rId12"/>
    <p:sldId id="266" r:id="rId13"/>
    <p:sldId id="267" r:id="rId14"/>
    <p:sldId id="269" r:id="rId15"/>
    <p:sldId id="270" r:id="rId16"/>
    <p:sldId id="273" r:id="rId17"/>
    <p:sldId id="26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739" autoAdjust="0"/>
    <p:restoredTop sz="70656" autoAdjust="0"/>
  </p:normalViewPr>
  <p:slideViewPr>
    <p:cSldViewPr snapToGrid="0" snapToObjects="1">
      <p:cViewPr>
        <p:scale>
          <a:sx n="85" d="100"/>
          <a:sy n="85" d="100"/>
        </p:scale>
        <p:origin x="-38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4DFB9C-9436-3940-8DBD-9AC218294778}" type="datetimeFigureOut">
              <a:rPr lang="en-US" smtClean="0"/>
              <a:t>4/8/15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74D7B-9CE8-274E-98D1-53EEA200181E}" type="slidenum">
              <a:rPr lang="en-US" smtClean="0"/>
              <a:t>‹#›</a:t>
            </a:fld>
            <a:endParaRPr lang="en-US"/>
          </a:p>
        </p:txBody>
      </p:sp>
    </p:spTree>
    <p:extLst>
      <p:ext uri="{BB962C8B-B14F-4D97-AF65-F5344CB8AC3E}">
        <p14:creationId xmlns:p14="http://schemas.microsoft.com/office/powerpoint/2010/main" val="207907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00:00-1:00</a:t>
            </a:r>
            <a:r>
              <a:rPr lang="en-US" b="1" baseline="0" dirty="0" smtClean="0"/>
              <a:t> (30 seconds)</a:t>
            </a:r>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1</a:t>
            </a:fld>
            <a:endParaRPr lang="en-US"/>
          </a:p>
        </p:txBody>
      </p:sp>
    </p:spTree>
    <p:extLst>
      <p:ext uri="{BB962C8B-B14F-4D97-AF65-F5344CB8AC3E}">
        <p14:creationId xmlns:p14="http://schemas.microsoft.com/office/powerpoint/2010/main" val="2967401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:20-:23 (3 min)</a:t>
            </a:r>
          </a:p>
          <a:p>
            <a:endParaRPr lang="en-US" b="1" dirty="0" smtClean="0"/>
          </a:p>
          <a:p>
            <a:r>
              <a:rPr lang="en-US" dirty="0" smtClean="0"/>
              <a:t>Click on the question in the title so</a:t>
            </a:r>
            <a:r>
              <a:rPr lang="en-US" baseline="0" dirty="0" smtClean="0"/>
              <a:t> teachers can look at page more closely.  Give them time to internalize the statistics.</a:t>
            </a:r>
            <a:endParaRPr lang="en-US" dirty="0"/>
          </a:p>
        </p:txBody>
      </p:sp>
      <p:sp>
        <p:nvSpPr>
          <p:cNvPr id="4" name="Slide Number Placeholder 3"/>
          <p:cNvSpPr>
            <a:spLocks noGrp="1"/>
          </p:cNvSpPr>
          <p:nvPr>
            <p:ph type="sldNum" sz="quarter" idx="10"/>
          </p:nvPr>
        </p:nvSpPr>
        <p:spPr/>
        <p:txBody>
          <a:bodyPr/>
          <a:lstStyle/>
          <a:p>
            <a:fld id="{41274D7B-9CE8-274E-98D1-53EEA200181E}" type="slidenum">
              <a:rPr lang="en-US" smtClean="0"/>
              <a:t>10</a:t>
            </a:fld>
            <a:endParaRPr lang="en-US"/>
          </a:p>
        </p:txBody>
      </p:sp>
    </p:spTree>
    <p:extLst>
      <p:ext uri="{BB962C8B-B14F-4D97-AF65-F5344CB8AC3E}">
        <p14:creationId xmlns:p14="http://schemas.microsoft.com/office/powerpoint/2010/main" val="206944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:23-:28</a:t>
            </a:r>
            <a:r>
              <a:rPr lang="en-US" b="1" baseline="0" dirty="0" smtClean="0"/>
              <a:t> (5 min)</a:t>
            </a:r>
          </a:p>
          <a:p>
            <a:endParaRPr lang="en-US" dirty="0" smtClean="0"/>
          </a:p>
          <a:p>
            <a:r>
              <a:rPr lang="en-US" dirty="0" smtClean="0"/>
              <a:t>Play video and allow for teachers</a:t>
            </a:r>
            <a:r>
              <a:rPr lang="en-US" baseline="0" dirty="0" smtClean="0"/>
              <a:t> to reflect and write down thoughts about this question afterwards. </a:t>
            </a:r>
            <a:endParaRPr lang="en-US" dirty="0"/>
          </a:p>
        </p:txBody>
      </p:sp>
      <p:sp>
        <p:nvSpPr>
          <p:cNvPr id="4" name="Slide Number Placeholder 3"/>
          <p:cNvSpPr>
            <a:spLocks noGrp="1"/>
          </p:cNvSpPr>
          <p:nvPr>
            <p:ph type="sldNum" sz="quarter" idx="10"/>
          </p:nvPr>
        </p:nvSpPr>
        <p:spPr/>
        <p:txBody>
          <a:bodyPr/>
          <a:lstStyle/>
          <a:p>
            <a:fld id="{41274D7B-9CE8-274E-98D1-53EEA200181E}" type="slidenum">
              <a:rPr lang="en-US" smtClean="0"/>
              <a:t>11</a:t>
            </a:fld>
            <a:endParaRPr lang="en-US"/>
          </a:p>
        </p:txBody>
      </p:sp>
    </p:spTree>
    <p:extLst>
      <p:ext uri="{BB962C8B-B14F-4D97-AF65-F5344CB8AC3E}">
        <p14:creationId xmlns:p14="http://schemas.microsoft.com/office/powerpoint/2010/main" val="210013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:28 - :32</a:t>
            </a:r>
            <a:r>
              <a:rPr lang="en-US" b="1" baseline="0" dirty="0" smtClean="0"/>
              <a:t> (4 min)</a:t>
            </a:r>
          </a:p>
          <a:p>
            <a:endParaRPr lang="en-US" dirty="0" smtClean="0"/>
          </a:p>
          <a:p>
            <a:r>
              <a:rPr lang="en-US" dirty="0" smtClean="0"/>
              <a:t>Share examples of how to do this</a:t>
            </a:r>
            <a:r>
              <a:rPr lang="en-US" baseline="0" dirty="0" smtClean="0"/>
              <a:t> as needed. </a:t>
            </a:r>
          </a:p>
          <a:p>
            <a:endParaRPr lang="en-US" baseline="0" dirty="0" smtClean="0"/>
          </a:p>
          <a:p>
            <a:r>
              <a:rPr lang="en-US" baseline="0" dirty="0" smtClean="0"/>
              <a:t>ASK:  How does the curriculum we use with Engage NY incorporate a global focus?</a:t>
            </a:r>
            <a:endParaRPr lang="en-US" dirty="0"/>
          </a:p>
        </p:txBody>
      </p:sp>
      <p:sp>
        <p:nvSpPr>
          <p:cNvPr id="4" name="Slide Number Placeholder 3"/>
          <p:cNvSpPr>
            <a:spLocks noGrp="1"/>
          </p:cNvSpPr>
          <p:nvPr>
            <p:ph type="sldNum" sz="quarter" idx="10"/>
          </p:nvPr>
        </p:nvSpPr>
        <p:spPr/>
        <p:txBody>
          <a:bodyPr/>
          <a:lstStyle/>
          <a:p>
            <a:fld id="{41274D7B-9CE8-274E-98D1-53EEA200181E}" type="slidenum">
              <a:rPr lang="en-US" smtClean="0"/>
              <a:t>12</a:t>
            </a:fld>
            <a:endParaRPr lang="en-US"/>
          </a:p>
        </p:txBody>
      </p:sp>
    </p:spTree>
    <p:extLst>
      <p:ext uri="{BB962C8B-B14F-4D97-AF65-F5344CB8AC3E}">
        <p14:creationId xmlns:p14="http://schemas.microsoft.com/office/powerpoint/2010/main" val="287162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:32-</a:t>
            </a:r>
            <a:r>
              <a:rPr lang="en-US" b="1" baseline="0" dirty="0" smtClean="0"/>
              <a:t> :37  (5 min)</a:t>
            </a:r>
          </a:p>
          <a:p>
            <a:endParaRPr lang="en-US" b="1" dirty="0" smtClean="0"/>
          </a:p>
          <a:p>
            <a:r>
              <a:rPr lang="en-US" dirty="0" smtClean="0"/>
              <a:t>Pass out article,</a:t>
            </a:r>
            <a:r>
              <a:rPr lang="en-US" baseline="0" dirty="0" smtClean="0"/>
              <a:t> give teachers time to discuss questions and then share out.</a:t>
            </a:r>
            <a:endParaRPr lang="en-US" dirty="0"/>
          </a:p>
        </p:txBody>
      </p:sp>
      <p:sp>
        <p:nvSpPr>
          <p:cNvPr id="4" name="Slide Number Placeholder 3"/>
          <p:cNvSpPr>
            <a:spLocks noGrp="1"/>
          </p:cNvSpPr>
          <p:nvPr>
            <p:ph type="sldNum" sz="quarter" idx="10"/>
          </p:nvPr>
        </p:nvSpPr>
        <p:spPr/>
        <p:txBody>
          <a:bodyPr/>
          <a:lstStyle/>
          <a:p>
            <a:fld id="{41274D7B-9CE8-274E-98D1-53EEA200181E}" type="slidenum">
              <a:rPr lang="en-US" smtClean="0"/>
              <a:t>13</a:t>
            </a:fld>
            <a:endParaRPr lang="en-US"/>
          </a:p>
        </p:txBody>
      </p:sp>
    </p:spTree>
    <p:extLst>
      <p:ext uri="{BB962C8B-B14F-4D97-AF65-F5344CB8AC3E}">
        <p14:creationId xmlns:p14="http://schemas.microsoft.com/office/powerpoint/2010/main" val="1246479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:37- :38 (1 min)</a:t>
            </a:r>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14</a:t>
            </a:fld>
            <a:endParaRPr lang="en-US"/>
          </a:p>
        </p:txBody>
      </p:sp>
    </p:spTree>
    <p:extLst>
      <p:ext uri="{BB962C8B-B14F-4D97-AF65-F5344CB8AC3E}">
        <p14:creationId xmlns:p14="http://schemas.microsoft.com/office/powerpoint/2010/main" val="75420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:38-:40</a:t>
            </a:r>
            <a:r>
              <a:rPr lang="en-US" b="1" baseline="0" dirty="0" smtClean="0"/>
              <a:t> (2 min)</a:t>
            </a:r>
          </a:p>
          <a:p>
            <a:endParaRPr lang="en-US" dirty="0" smtClean="0"/>
          </a:p>
          <a:p>
            <a:r>
              <a:rPr lang="en-US" dirty="0" smtClean="0"/>
              <a:t>Take questions or comments!</a:t>
            </a:r>
            <a:endParaRPr lang="en-US" dirty="0"/>
          </a:p>
        </p:txBody>
      </p:sp>
      <p:sp>
        <p:nvSpPr>
          <p:cNvPr id="4" name="Slide Number Placeholder 3"/>
          <p:cNvSpPr>
            <a:spLocks noGrp="1"/>
          </p:cNvSpPr>
          <p:nvPr>
            <p:ph type="sldNum" sz="quarter" idx="10"/>
          </p:nvPr>
        </p:nvSpPr>
        <p:spPr/>
        <p:txBody>
          <a:bodyPr/>
          <a:lstStyle/>
          <a:p>
            <a:fld id="{41274D7B-9CE8-274E-98D1-53EEA200181E}" type="slidenum">
              <a:rPr lang="en-US" smtClean="0"/>
              <a:t>15</a:t>
            </a:fld>
            <a:endParaRPr lang="en-US"/>
          </a:p>
        </p:txBody>
      </p:sp>
    </p:spTree>
    <p:extLst>
      <p:ext uri="{BB962C8B-B14F-4D97-AF65-F5344CB8AC3E}">
        <p14:creationId xmlns:p14="http://schemas.microsoft.com/office/powerpoint/2010/main" val="205220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:40-:50</a:t>
            </a:r>
            <a:r>
              <a:rPr lang="en-US" b="1" baseline="0" dirty="0" smtClean="0"/>
              <a:t> (10 min)</a:t>
            </a:r>
          </a:p>
          <a:p>
            <a:endParaRPr lang="en-US" b="1" baseline="0" dirty="0" smtClean="0"/>
          </a:p>
          <a:p>
            <a:r>
              <a:rPr lang="en-US" b="1" baseline="0" dirty="0" smtClean="0"/>
              <a:t>Meta:  </a:t>
            </a:r>
            <a:r>
              <a:rPr lang="en-US" b="0" baseline="0" dirty="0" err="1" smtClean="0"/>
              <a:t>Kahoot.it</a:t>
            </a:r>
            <a:r>
              <a:rPr lang="en-US" b="0" baseline="0" dirty="0" smtClean="0"/>
              <a:t> is a great resource to use to increase engagement and demonstrate student learning in the classroom.  I have used it to practice multiplication tables but it can be used for all content areas.  Students love it and want to play the games whenever they can.  If you’re looking to increase the joy factor in your classroom, improve engagement, and see what your students know about the lesson or vocabulary this is definitely the resource for you.  Students can use their cell phones, </a:t>
            </a:r>
            <a:r>
              <a:rPr lang="en-US" b="0" baseline="0" dirty="0" err="1" smtClean="0"/>
              <a:t>chromebooks</a:t>
            </a:r>
            <a:r>
              <a:rPr lang="en-US" b="0" baseline="0" dirty="0" smtClean="0"/>
              <a:t>, </a:t>
            </a:r>
            <a:r>
              <a:rPr lang="en-US" b="0" baseline="0" dirty="0" err="1" smtClean="0"/>
              <a:t>ipads</a:t>
            </a:r>
            <a:r>
              <a:rPr lang="en-US" b="0" baseline="0" dirty="0" smtClean="0"/>
              <a:t>, or tablets.  If you don’t have enough technology, they can also play in teams.  </a:t>
            </a:r>
          </a:p>
          <a:p>
            <a:endParaRPr lang="en-US" b="0" baseline="0" dirty="0" smtClean="0"/>
          </a:p>
          <a:p>
            <a:r>
              <a:rPr lang="en-US" b="1" baseline="0" dirty="0" smtClean="0"/>
              <a:t>Turn and talk</a:t>
            </a:r>
            <a:r>
              <a:rPr lang="en-US" b="0" baseline="0" dirty="0" smtClean="0"/>
              <a:t>:</a:t>
            </a:r>
            <a:r>
              <a:rPr lang="en-US" b="1" baseline="0" dirty="0" smtClean="0"/>
              <a:t>  </a:t>
            </a:r>
            <a:r>
              <a:rPr lang="en-US" b="0" baseline="0" dirty="0" smtClean="0"/>
              <a:t>How can you use </a:t>
            </a:r>
            <a:r>
              <a:rPr lang="en-US" b="0" baseline="0" dirty="0" err="1" smtClean="0"/>
              <a:t>Kahoot</a:t>
            </a:r>
            <a:r>
              <a:rPr lang="en-US" b="0" baseline="0" dirty="0" smtClean="0"/>
              <a:t> in the classroom?</a:t>
            </a:r>
          </a:p>
          <a:p>
            <a:endParaRPr lang="en-US" b="0" baseline="0" dirty="0" smtClean="0"/>
          </a:p>
          <a:p>
            <a:r>
              <a:rPr lang="en-US" b="1" baseline="0" dirty="0" smtClean="0"/>
              <a:t>Share out </a:t>
            </a:r>
            <a:r>
              <a:rPr lang="en-US" b="0" baseline="0" dirty="0" smtClean="0"/>
              <a:t>what neighbor said.</a:t>
            </a:r>
          </a:p>
          <a:p>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16</a:t>
            </a:fld>
            <a:endParaRPr lang="en-US"/>
          </a:p>
        </p:txBody>
      </p:sp>
    </p:spTree>
    <p:extLst>
      <p:ext uri="{BB962C8B-B14F-4D97-AF65-F5344CB8AC3E}">
        <p14:creationId xmlns:p14="http://schemas.microsoft.com/office/powerpoint/2010/main" val="686127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:50 </a:t>
            </a:r>
            <a:r>
              <a:rPr lang="en-US" b="1" dirty="0" smtClean="0"/>
              <a:t>- </a:t>
            </a:r>
            <a:r>
              <a:rPr lang="en-US" b="1" dirty="0" smtClean="0"/>
              <a:t>:52</a:t>
            </a:r>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17</a:t>
            </a:fld>
            <a:endParaRPr lang="en-US"/>
          </a:p>
        </p:txBody>
      </p:sp>
    </p:spTree>
    <p:extLst>
      <p:ext uri="{BB962C8B-B14F-4D97-AF65-F5344CB8AC3E}">
        <p14:creationId xmlns:p14="http://schemas.microsoft.com/office/powerpoint/2010/main" val="21879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:00-:01</a:t>
            </a:r>
            <a:r>
              <a:rPr lang="en-US" b="1" baseline="0" dirty="0" smtClean="0"/>
              <a:t> (30 seconds)</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2</a:t>
            </a:fld>
            <a:endParaRPr lang="en-US"/>
          </a:p>
        </p:txBody>
      </p:sp>
    </p:spTree>
    <p:extLst>
      <p:ext uri="{BB962C8B-B14F-4D97-AF65-F5344CB8AC3E}">
        <p14:creationId xmlns:p14="http://schemas.microsoft.com/office/powerpoint/2010/main" val="321926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:01-:02 (30</a:t>
            </a:r>
            <a:r>
              <a:rPr lang="en-US" b="1" baseline="0" dirty="0" smtClean="0"/>
              <a:t> seconds)</a:t>
            </a:r>
            <a:endParaRPr lang="en-US" b="1" dirty="0" smtClean="0"/>
          </a:p>
          <a:p>
            <a:r>
              <a:rPr lang="en-US" b="1" dirty="0" smtClean="0"/>
              <a:t>Read Definition</a:t>
            </a:r>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3</a:t>
            </a:fld>
            <a:endParaRPr lang="en-US"/>
          </a:p>
        </p:txBody>
      </p:sp>
    </p:spTree>
    <p:extLst>
      <p:ext uri="{BB962C8B-B14F-4D97-AF65-F5344CB8AC3E}">
        <p14:creationId xmlns:p14="http://schemas.microsoft.com/office/powerpoint/2010/main" val="253211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:02-:03 (1 minute)</a:t>
            </a:r>
          </a:p>
          <a:p>
            <a:endParaRPr lang="en-US" b="1" baseline="0" dirty="0" smtClean="0"/>
          </a:p>
          <a:p>
            <a:r>
              <a:rPr lang="en-US" b="1" baseline="0" dirty="0" smtClean="0"/>
              <a:t>Cold Call to read out</a:t>
            </a:r>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4</a:t>
            </a:fld>
            <a:endParaRPr lang="en-US"/>
          </a:p>
        </p:txBody>
      </p:sp>
    </p:spTree>
    <p:extLst>
      <p:ext uri="{BB962C8B-B14F-4D97-AF65-F5344CB8AC3E}">
        <p14:creationId xmlns:p14="http://schemas.microsoft.com/office/powerpoint/2010/main" val="412431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:03-:05 (2 min)</a:t>
            </a:r>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5</a:t>
            </a:fld>
            <a:endParaRPr lang="en-US"/>
          </a:p>
        </p:txBody>
      </p:sp>
    </p:spTree>
    <p:extLst>
      <p:ext uri="{BB962C8B-B14F-4D97-AF65-F5344CB8AC3E}">
        <p14:creationId xmlns:p14="http://schemas.microsoft.com/office/powerpoint/2010/main" val="2534397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:05- :13 (8 min)</a:t>
            </a:r>
          </a:p>
          <a:p>
            <a:endParaRPr lang="en-US" dirty="0" smtClean="0"/>
          </a:p>
          <a:p>
            <a:r>
              <a:rPr lang="en-US" dirty="0" smtClean="0"/>
              <a:t>Give teachers</a:t>
            </a:r>
            <a:r>
              <a:rPr lang="en-US" baseline="0" dirty="0" smtClean="0"/>
              <a:t> time to think about their responses to the questions.  Share out.</a:t>
            </a:r>
            <a:endParaRPr lang="en-US" dirty="0"/>
          </a:p>
        </p:txBody>
      </p:sp>
      <p:sp>
        <p:nvSpPr>
          <p:cNvPr id="4" name="Slide Number Placeholder 3"/>
          <p:cNvSpPr>
            <a:spLocks noGrp="1"/>
          </p:cNvSpPr>
          <p:nvPr>
            <p:ph type="sldNum" sz="quarter" idx="10"/>
          </p:nvPr>
        </p:nvSpPr>
        <p:spPr/>
        <p:txBody>
          <a:bodyPr/>
          <a:lstStyle/>
          <a:p>
            <a:fld id="{41274D7B-9CE8-274E-98D1-53EEA200181E}" type="slidenum">
              <a:rPr lang="en-US" smtClean="0"/>
              <a:t>6</a:t>
            </a:fld>
            <a:endParaRPr lang="en-US"/>
          </a:p>
        </p:txBody>
      </p:sp>
    </p:spTree>
    <p:extLst>
      <p:ext uri="{BB962C8B-B14F-4D97-AF65-F5344CB8AC3E}">
        <p14:creationId xmlns:p14="http://schemas.microsoft.com/office/powerpoint/2010/main" val="218568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:13-:14 (1 min)</a:t>
            </a:r>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7</a:t>
            </a:fld>
            <a:endParaRPr lang="en-US"/>
          </a:p>
        </p:txBody>
      </p:sp>
    </p:spTree>
    <p:extLst>
      <p:ext uri="{BB962C8B-B14F-4D97-AF65-F5344CB8AC3E}">
        <p14:creationId xmlns:p14="http://schemas.microsoft.com/office/powerpoint/2010/main" val="360997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:14 - :15 (1 min)</a:t>
            </a:r>
            <a:endParaRPr lang="en-US" b="1" dirty="0"/>
          </a:p>
        </p:txBody>
      </p:sp>
      <p:sp>
        <p:nvSpPr>
          <p:cNvPr id="4" name="Slide Number Placeholder 3"/>
          <p:cNvSpPr>
            <a:spLocks noGrp="1"/>
          </p:cNvSpPr>
          <p:nvPr>
            <p:ph type="sldNum" sz="quarter" idx="10"/>
          </p:nvPr>
        </p:nvSpPr>
        <p:spPr/>
        <p:txBody>
          <a:bodyPr/>
          <a:lstStyle/>
          <a:p>
            <a:fld id="{41274D7B-9CE8-274E-98D1-53EEA200181E}" type="slidenum">
              <a:rPr lang="en-US" smtClean="0"/>
              <a:t>8</a:t>
            </a:fld>
            <a:endParaRPr lang="en-US"/>
          </a:p>
        </p:txBody>
      </p:sp>
    </p:spTree>
    <p:extLst>
      <p:ext uri="{BB962C8B-B14F-4D97-AF65-F5344CB8AC3E}">
        <p14:creationId xmlns:p14="http://schemas.microsoft.com/office/powerpoint/2010/main" val="2030202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:15 -</a:t>
            </a:r>
            <a:r>
              <a:rPr lang="en-US" b="1" baseline="0" dirty="0" smtClean="0"/>
              <a:t> :20  (5 min)</a:t>
            </a:r>
          </a:p>
          <a:p>
            <a:endParaRPr lang="en-US" b="1" dirty="0" smtClean="0"/>
          </a:p>
          <a:p>
            <a:r>
              <a:rPr lang="en-US" dirty="0" smtClean="0"/>
              <a:t>Share</a:t>
            </a:r>
            <a:r>
              <a:rPr lang="en-US" baseline="0" dirty="0" smtClean="0"/>
              <a:t> examples about how using a globalized curriculum has increased student engagement (use </a:t>
            </a:r>
            <a:r>
              <a:rPr lang="en-US" i="1" baseline="0" dirty="0" smtClean="0"/>
              <a:t>A Long Walk to Water</a:t>
            </a:r>
            <a:r>
              <a:rPr lang="en-US" i="0" baseline="0" dirty="0" smtClean="0"/>
              <a:t> and the </a:t>
            </a:r>
            <a:r>
              <a:rPr lang="en-US" i="1" baseline="0" dirty="0" smtClean="0"/>
              <a:t>UDHR </a:t>
            </a:r>
            <a:r>
              <a:rPr lang="en-US" i="0" baseline="0" dirty="0" smtClean="0"/>
              <a:t>as examples)  </a:t>
            </a:r>
          </a:p>
          <a:p>
            <a:endParaRPr lang="en-US" i="0" baseline="0" dirty="0" smtClean="0"/>
          </a:p>
          <a:p>
            <a:endParaRPr lang="en-US" dirty="0"/>
          </a:p>
        </p:txBody>
      </p:sp>
      <p:sp>
        <p:nvSpPr>
          <p:cNvPr id="4" name="Slide Number Placeholder 3"/>
          <p:cNvSpPr>
            <a:spLocks noGrp="1"/>
          </p:cNvSpPr>
          <p:nvPr>
            <p:ph type="sldNum" sz="quarter" idx="10"/>
          </p:nvPr>
        </p:nvSpPr>
        <p:spPr/>
        <p:txBody>
          <a:bodyPr/>
          <a:lstStyle/>
          <a:p>
            <a:fld id="{41274D7B-9CE8-274E-98D1-53EEA200181E}" type="slidenum">
              <a:rPr lang="en-US" smtClean="0"/>
              <a:t>9</a:t>
            </a:fld>
            <a:endParaRPr lang="en-US"/>
          </a:p>
        </p:txBody>
      </p:sp>
    </p:spTree>
    <p:extLst>
      <p:ext uri="{BB962C8B-B14F-4D97-AF65-F5344CB8AC3E}">
        <p14:creationId xmlns:p14="http://schemas.microsoft.com/office/powerpoint/2010/main" val="186714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DF3B64-B3AD-0B44-9BE5-22045A4A8117}"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495895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F3B64-B3AD-0B44-9BE5-22045A4A8117}"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353120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F3B64-B3AD-0B44-9BE5-22045A4A8117}"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2791629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F3B64-B3AD-0B44-9BE5-22045A4A8117}"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4267388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DF3B64-B3AD-0B44-9BE5-22045A4A8117}" type="datetimeFigureOut">
              <a:rPr lang="en-US" smtClean="0"/>
              <a:t>4/8/15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74142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F3B64-B3AD-0B44-9BE5-22045A4A8117}"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1736537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DF3B64-B3AD-0B44-9BE5-22045A4A8117}" type="datetimeFigureOut">
              <a:rPr lang="en-US" smtClean="0"/>
              <a:t>4/8/15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644914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F3B64-B3AD-0B44-9BE5-22045A4A8117}" type="datetimeFigureOut">
              <a:rPr lang="en-US" smtClean="0"/>
              <a:t>4/8/15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379637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F3B64-B3AD-0B44-9BE5-22045A4A8117}" type="datetimeFigureOut">
              <a:rPr lang="en-US" smtClean="0"/>
              <a:t>4/8/15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169501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F3B64-B3AD-0B44-9BE5-22045A4A8117}"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31961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DF3B64-B3AD-0B44-9BE5-22045A4A8117}" type="datetimeFigureOut">
              <a:rPr lang="en-US" smtClean="0"/>
              <a:t>4/8/15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D78CB-CF8A-6F4A-A4F6-4BA9697AA6CD}" type="slidenum">
              <a:rPr lang="en-US" smtClean="0"/>
              <a:t>‹#›</a:t>
            </a:fld>
            <a:endParaRPr lang="en-US"/>
          </a:p>
        </p:txBody>
      </p:sp>
    </p:spTree>
    <p:extLst>
      <p:ext uri="{BB962C8B-B14F-4D97-AF65-F5344CB8AC3E}">
        <p14:creationId xmlns:p14="http://schemas.microsoft.com/office/powerpoint/2010/main" val="20376783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F3B64-B3AD-0B44-9BE5-22045A4A8117}" type="datetimeFigureOut">
              <a:rPr lang="en-US" smtClean="0"/>
              <a:t>4/8/15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D78CB-CF8A-6F4A-A4F6-4BA9697AA6CD}" type="slidenum">
              <a:rPr lang="en-US" smtClean="0"/>
              <a:t>‹#›</a:t>
            </a:fld>
            <a:endParaRPr lang="en-US"/>
          </a:p>
        </p:txBody>
      </p:sp>
    </p:spTree>
    <p:extLst>
      <p:ext uri="{BB962C8B-B14F-4D97-AF65-F5344CB8AC3E}">
        <p14:creationId xmlns:p14="http://schemas.microsoft.com/office/powerpoint/2010/main" val="29944783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mappingthenation.net/state-illinois.html"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Ax5cNlutAys"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e.kahoot.it/%23quiz/3fafe797-bbb1-4b6a-a405-744c65ca6972"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primarysource.org/homepage" TargetMode="External"/><Relationship Id="rId4" Type="http://schemas.openxmlformats.org/officeDocument/2006/relationships/hyperlink" Target="http://iearn.org" TargetMode="External"/><Relationship Id="rId5" Type="http://schemas.openxmlformats.org/officeDocument/2006/relationships/hyperlink" Target="http://www.edsteps.org/CCSSO/SampleWorks/Matrix_Print_Apr8.pdf" TargetMode="External"/><Relationship Id="rId6" Type="http://schemas.openxmlformats.org/officeDocument/2006/relationships/hyperlink" Target="http://www.edsteps.org/CCSSO/SampleWorks/EducatingforGlobalCompetence.pdf"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6ILQrUrEWe8"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5060"/>
            <a:ext cx="7772400" cy="1359646"/>
          </a:xfrm>
        </p:spPr>
        <p:txBody>
          <a:bodyPr>
            <a:normAutofit fontScale="90000"/>
          </a:bodyPr>
          <a:lstStyle/>
          <a:p>
            <a:r>
              <a:rPr lang="en-US" dirty="0" smtClean="0"/>
              <a:t>Preparing Our Students for the Future:  A Globalized Approach</a:t>
            </a:r>
            <a:endParaRPr lang="en-US" dirty="0"/>
          </a:p>
        </p:txBody>
      </p:sp>
      <p:pic>
        <p:nvPicPr>
          <p:cNvPr id="6" name="Picture 5" descr="Screen Shot 2014-11-23 at 7.11.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940" y="2614707"/>
            <a:ext cx="4183529" cy="2599764"/>
          </a:xfrm>
          <a:prstGeom prst="rect">
            <a:avLst/>
          </a:prstGeom>
        </p:spPr>
      </p:pic>
      <p:sp>
        <p:nvSpPr>
          <p:cNvPr id="7" name="TextBox 6"/>
          <p:cNvSpPr txBox="1"/>
          <p:nvPr/>
        </p:nvSpPr>
        <p:spPr>
          <a:xfrm>
            <a:off x="685800" y="5468471"/>
            <a:ext cx="7636435" cy="923330"/>
          </a:xfrm>
          <a:prstGeom prst="rect">
            <a:avLst/>
          </a:prstGeom>
          <a:noFill/>
        </p:spPr>
        <p:txBody>
          <a:bodyPr wrap="square" rtlCol="0">
            <a:spAutoFit/>
          </a:bodyPr>
          <a:lstStyle/>
          <a:p>
            <a:r>
              <a:rPr lang="en-US" dirty="0" smtClean="0"/>
              <a:t>By Alex O’Callaghan</a:t>
            </a:r>
          </a:p>
          <a:p>
            <a:r>
              <a:rPr lang="en-US" dirty="0" smtClean="0"/>
              <a:t>John Spry Elementary</a:t>
            </a:r>
          </a:p>
          <a:p>
            <a:endParaRPr lang="en-US" dirty="0"/>
          </a:p>
        </p:txBody>
      </p:sp>
    </p:spTree>
    <p:extLst>
      <p:ext uri="{BB962C8B-B14F-4D97-AF65-F5344CB8AC3E}">
        <p14:creationId xmlns:p14="http://schemas.microsoft.com/office/powerpoint/2010/main" val="413424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Global Illinois:  </a:t>
            </a:r>
            <a:r>
              <a:rPr lang="en-US" sz="3200" dirty="0" smtClean="0">
                <a:hlinkClick r:id="rId3"/>
              </a:rPr>
              <a:t>How Global is Illinois?</a:t>
            </a:r>
            <a:endParaRPr lang="en-US" sz="3200" dirty="0"/>
          </a:p>
        </p:txBody>
      </p:sp>
      <p:pic>
        <p:nvPicPr>
          <p:cNvPr id="4" name="Content Placeholder 3" descr="Screen Shot 2014-11-23 at 8.22.54 PM.png"/>
          <p:cNvPicPr>
            <a:picLocks noGrp="1" noChangeAspect="1"/>
          </p:cNvPicPr>
          <p:nvPr>
            <p:ph idx="1"/>
          </p:nvPr>
        </p:nvPicPr>
        <p:blipFill>
          <a:blip r:embed="rId4">
            <a:extLst>
              <a:ext uri="{28A0092B-C50C-407E-A947-70E740481C1C}">
                <a14:useLocalDpi xmlns:a14="http://schemas.microsoft.com/office/drawing/2010/main" val="0"/>
              </a:ext>
            </a:extLst>
          </a:blip>
          <a:srcRect l="-21371" r="-21371"/>
          <a:stretch>
            <a:fillRect/>
          </a:stretch>
        </p:blipFill>
        <p:spPr>
          <a:xfrm>
            <a:off x="776941" y="1600201"/>
            <a:ext cx="7515412" cy="4062506"/>
          </a:xfrm>
        </p:spPr>
      </p:pic>
      <p:sp>
        <p:nvSpPr>
          <p:cNvPr id="5" name="TextBox 4"/>
          <p:cNvSpPr txBox="1"/>
          <p:nvPr/>
        </p:nvSpPr>
        <p:spPr>
          <a:xfrm>
            <a:off x="911412" y="5931647"/>
            <a:ext cx="7933764" cy="369332"/>
          </a:xfrm>
          <a:prstGeom prst="rect">
            <a:avLst/>
          </a:prstGeom>
          <a:noFill/>
        </p:spPr>
        <p:txBody>
          <a:bodyPr wrap="square" rtlCol="0">
            <a:spAutoFit/>
          </a:bodyPr>
          <a:lstStyle/>
          <a:p>
            <a:r>
              <a:rPr lang="en-US" b="1" dirty="0" smtClean="0"/>
              <a:t>Look at these statistics.  Are we preparing our students for the global economy?</a:t>
            </a:r>
            <a:endParaRPr lang="en-US" b="1" dirty="0"/>
          </a:p>
        </p:txBody>
      </p:sp>
    </p:spTree>
    <p:extLst>
      <p:ext uri="{BB962C8B-B14F-4D97-AF65-F5344CB8AC3E}">
        <p14:creationId xmlns:p14="http://schemas.microsoft.com/office/powerpoint/2010/main" val="215318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hlinkClick r:id="rId3"/>
              </a:rPr>
              <a:t>What is a 21</a:t>
            </a:r>
            <a:r>
              <a:rPr lang="en-US" baseline="30000" dirty="0" smtClean="0">
                <a:hlinkClick r:id="rId3"/>
              </a:rPr>
              <a:t>st</a:t>
            </a:r>
            <a:r>
              <a:rPr lang="en-US" dirty="0" smtClean="0">
                <a:hlinkClick r:id="rId3"/>
              </a:rPr>
              <a:t> century education?</a:t>
            </a:r>
            <a:endParaRPr lang="en-US" dirty="0"/>
          </a:p>
        </p:txBody>
      </p:sp>
      <p:pic>
        <p:nvPicPr>
          <p:cNvPr id="4" name="Content Placeholder 3" descr="Screen Shot 2014-11-22 at 8.01.03 PM.png"/>
          <p:cNvPicPr>
            <a:picLocks noGrp="1" noChangeAspect="1"/>
          </p:cNvPicPr>
          <p:nvPr>
            <p:ph idx="1"/>
          </p:nvPr>
        </p:nvPicPr>
        <p:blipFill>
          <a:blip r:embed="rId4">
            <a:extLst>
              <a:ext uri="{28A0092B-C50C-407E-A947-70E740481C1C}">
                <a14:useLocalDpi xmlns:a14="http://schemas.microsoft.com/office/drawing/2010/main" val="0"/>
              </a:ext>
            </a:extLst>
          </a:blip>
          <a:srcRect t="4217" b="4217"/>
          <a:stretch>
            <a:fillRect/>
          </a:stretch>
        </p:blipFill>
        <p:spPr>
          <a:xfrm>
            <a:off x="1314825" y="1600201"/>
            <a:ext cx="6305175" cy="3627642"/>
          </a:xfrm>
        </p:spPr>
      </p:pic>
      <p:sp>
        <p:nvSpPr>
          <p:cNvPr id="6" name="TextBox 5"/>
          <p:cNvSpPr txBox="1"/>
          <p:nvPr/>
        </p:nvSpPr>
        <p:spPr>
          <a:xfrm>
            <a:off x="1009228" y="5548884"/>
            <a:ext cx="7212009" cy="830997"/>
          </a:xfrm>
          <a:prstGeom prst="rect">
            <a:avLst/>
          </a:prstGeom>
          <a:noFill/>
        </p:spPr>
        <p:txBody>
          <a:bodyPr wrap="square" rtlCol="0">
            <a:spAutoFit/>
          </a:bodyPr>
          <a:lstStyle/>
          <a:p>
            <a:pPr algn="ctr"/>
            <a:r>
              <a:rPr lang="en-US" sz="2400" b="1" dirty="0" smtClean="0"/>
              <a:t>What can you do in your classroom to prepare students for the 21</a:t>
            </a:r>
            <a:r>
              <a:rPr lang="en-US" sz="2400" b="1" baseline="30000" dirty="0" smtClean="0"/>
              <a:t>st</a:t>
            </a:r>
            <a:r>
              <a:rPr lang="en-US" sz="2400" b="1" dirty="0" smtClean="0"/>
              <a:t> century?</a:t>
            </a:r>
            <a:endParaRPr lang="en-US" sz="2400" b="1" dirty="0"/>
          </a:p>
        </p:txBody>
      </p:sp>
      <p:sp>
        <p:nvSpPr>
          <p:cNvPr id="3" name="Rounded Rectangle 2"/>
          <p:cNvSpPr/>
          <p:nvPr/>
        </p:nvSpPr>
        <p:spPr>
          <a:xfrm>
            <a:off x="1009228" y="5443306"/>
            <a:ext cx="7212009" cy="105610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2400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does Global Education Look Like in the Classroom?</a:t>
            </a:r>
            <a:endParaRPr lang="en-US" sz="2800" dirty="0"/>
          </a:p>
        </p:txBody>
      </p:sp>
      <p:sp>
        <p:nvSpPr>
          <p:cNvPr id="3" name="Content Placeholder 2"/>
          <p:cNvSpPr>
            <a:spLocks noGrp="1"/>
          </p:cNvSpPr>
          <p:nvPr>
            <p:ph idx="1"/>
          </p:nvPr>
        </p:nvSpPr>
        <p:spPr/>
        <p:txBody>
          <a:bodyPr>
            <a:normAutofit/>
          </a:bodyPr>
          <a:lstStyle/>
          <a:p>
            <a:r>
              <a:rPr lang="en-US" sz="1700" dirty="0" smtClean="0"/>
              <a:t>Adjusting curriculum to include a </a:t>
            </a:r>
            <a:r>
              <a:rPr lang="en-US" sz="1700" dirty="0" smtClean="0">
                <a:solidFill>
                  <a:schemeClr val="accent4"/>
                </a:solidFill>
              </a:rPr>
              <a:t>global focus</a:t>
            </a:r>
          </a:p>
          <a:p>
            <a:r>
              <a:rPr lang="en-US" sz="1700" dirty="0" smtClean="0"/>
              <a:t>Utilizing </a:t>
            </a:r>
            <a:r>
              <a:rPr lang="en-US" sz="1700" dirty="0" smtClean="0">
                <a:solidFill>
                  <a:srgbClr val="8064A2"/>
                </a:solidFill>
              </a:rPr>
              <a:t>literature</a:t>
            </a:r>
            <a:r>
              <a:rPr lang="en-US" sz="1700" dirty="0" smtClean="0"/>
              <a:t> that incorporates </a:t>
            </a:r>
            <a:r>
              <a:rPr lang="en-US" sz="1700" dirty="0" smtClean="0">
                <a:solidFill>
                  <a:srgbClr val="8064A2"/>
                </a:solidFill>
              </a:rPr>
              <a:t>different cultural perspectives</a:t>
            </a:r>
          </a:p>
          <a:p>
            <a:r>
              <a:rPr lang="en-US" sz="1700" dirty="0" smtClean="0"/>
              <a:t>Exposing students to </a:t>
            </a:r>
            <a:r>
              <a:rPr lang="en-US" sz="1700" dirty="0" smtClean="0">
                <a:solidFill>
                  <a:schemeClr val="accent4"/>
                </a:solidFill>
              </a:rPr>
              <a:t>global issues </a:t>
            </a:r>
          </a:p>
          <a:p>
            <a:r>
              <a:rPr lang="en-US" sz="1700" dirty="0" smtClean="0"/>
              <a:t>Looking at an issue from </a:t>
            </a:r>
            <a:r>
              <a:rPr lang="en-US" sz="1700" dirty="0" smtClean="0">
                <a:solidFill>
                  <a:srgbClr val="8064A2"/>
                </a:solidFill>
              </a:rPr>
              <a:t>multiple perspectives</a:t>
            </a:r>
          </a:p>
          <a:p>
            <a:r>
              <a:rPr lang="en-US" sz="1700" dirty="0" smtClean="0"/>
              <a:t>Teaching students about other cultures</a:t>
            </a:r>
          </a:p>
          <a:p>
            <a:r>
              <a:rPr lang="en-US" sz="1700" dirty="0" smtClean="0"/>
              <a:t>International </a:t>
            </a:r>
            <a:r>
              <a:rPr lang="en-US" sz="1700" dirty="0" smtClean="0">
                <a:solidFill>
                  <a:srgbClr val="8064A2"/>
                </a:solidFill>
              </a:rPr>
              <a:t>Pen Pals</a:t>
            </a:r>
          </a:p>
          <a:p>
            <a:r>
              <a:rPr lang="en-US" sz="1700" dirty="0" smtClean="0"/>
              <a:t>Partnering with a classroom in another country and using </a:t>
            </a:r>
            <a:r>
              <a:rPr lang="en-US" sz="1700" dirty="0" smtClean="0">
                <a:solidFill>
                  <a:srgbClr val="8064A2"/>
                </a:solidFill>
              </a:rPr>
              <a:t>Skype</a:t>
            </a:r>
          </a:p>
          <a:p>
            <a:r>
              <a:rPr lang="en-US" sz="1700" dirty="0" smtClean="0"/>
              <a:t>Teaching students about their </a:t>
            </a:r>
            <a:r>
              <a:rPr lang="en-US" sz="1700" dirty="0" smtClean="0">
                <a:solidFill>
                  <a:srgbClr val="8064A2"/>
                </a:solidFill>
              </a:rPr>
              <a:t>own perspective </a:t>
            </a:r>
            <a:r>
              <a:rPr lang="en-US" sz="1700" dirty="0" smtClean="0"/>
              <a:t>and the perspective of others</a:t>
            </a:r>
          </a:p>
          <a:p>
            <a:r>
              <a:rPr lang="en-US" sz="1700" dirty="0" smtClean="0"/>
              <a:t>Service projects that have students </a:t>
            </a:r>
            <a:r>
              <a:rPr lang="en-US" sz="1700" dirty="0" smtClean="0">
                <a:solidFill>
                  <a:srgbClr val="8064A2"/>
                </a:solidFill>
              </a:rPr>
              <a:t>take action on injustice </a:t>
            </a:r>
            <a:r>
              <a:rPr lang="en-US" sz="1700" dirty="0" smtClean="0"/>
              <a:t>occurring around the world</a:t>
            </a:r>
          </a:p>
          <a:p>
            <a:r>
              <a:rPr lang="en-US" sz="1700" dirty="0" smtClean="0"/>
              <a:t>Teaching students to </a:t>
            </a:r>
            <a:r>
              <a:rPr lang="en-US" sz="1700" dirty="0" smtClean="0">
                <a:solidFill>
                  <a:srgbClr val="8064A2"/>
                </a:solidFill>
              </a:rPr>
              <a:t>communicate</a:t>
            </a:r>
            <a:r>
              <a:rPr lang="en-US" sz="1700" dirty="0" smtClean="0"/>
              <a:t> with others from different cultural backgrounds</a:t>
            </a:r>
          </a:p>
          <a:p>
            <a:r>
              <a:rPr lang="en-US" sz="1700" dirty="0" smtClean="0"/>
              <a:t>Understanding how global issues </a:t>
            </a:r>
            <a:r>
              <a:rPr lang="en-US" sz="1700" dirty="0" smtClean="0">
                <a:solidFill>
                  <a:srgbClr val="8064A2"/>
                </a:solidFill>
              </a:rPr>
              <a:t>affect</a:t>
            </a:r>
            <a:r>
              <a:rPr lang="en-US" sz="1700" dirty="0" smtClean="0"/>
              <a:t> them</a:t>
            </a:r>
          </a:p>
          <a:p>
            <a:r>
              <a:rPr lang="en-US" sz="1700" dirty="0" smtClean="0"/>
              <a:t>Comparing themselves to students from other cultures to see </a:t>
            </a:r>
            <a:r>
              <a:rPr lang="en-US" sz="1700" dirty="0" smtClean="0">
                <a:solidFill>
                  <a:srgbClr val="8064A2"/>
                </a:solidFill>
              </a:rPr>
              <a:t>commonalities</a:t>
            </a:r>
          </a:p>
          <a:p>
            <a:r>
              <a:rPr lang="en-US" sz="1700" dirty="0" smtClean="0"/>
              <a:t>Using </a:t>
            </a:r>
            <a:r>
              <a:rPr lang="en-US" sz="1700" dirty="0" smtClean="0">
                <a:solidFill>
                  <a:srgbClr val="8064A2"/>
                </a:solidFill>
              </a:rPr>
              <a:t>social media</a:t>
            </a:r>
            <a:r>
              <a:rPr lang="en-US" sz="1700" dirty="0" smtClean="0"/>
              <a:t> like blogs, twitter, linked-in for assignments</a:t>
            </a:r>
          </a:p>
          <a:p>
            <a:endParaRPr lang="en-US" sz="2400" dirty="0" smtClean="0"/>
          </a:p>
          <a:p>
            <a:endParaRPr lang="en-US" dirty="0"/>
          </a:p>
        </p:txBody>
      </p:sp>
    </p:spTree>
    <p:extLst>
      <p:ext uri="{BB962C8B-B14F-4D97-AF65-F5344CB8AC3E}">
        <p14:creationId xmlns:p14="http://schemas.microsoft.com/office/powerpoint/2010/main" val="7707627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“Global Education:  What Does It Look Like in Schools?”</a:t>
            </a:r>
            <a:endParaRPr lang="en-US" sz="28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solidFill>
                  <a:schemeClr val="accent1"/>
                </a:solidFill>
              </a:rPr>
              <a:t>Read article</a:t>
            </a:r>
            <a:r>
              <a:rPr lang="en-US" sz="2800" dirty="0" smtClean="0">
                <a:solidFill>
                  <a:schemeClr val="accent5"/>
                </a:solidFill>
              </a:rPr>
              <a:t> </a:t>
            </a:r>
            <a:r>
              <a:rPr lang="en-US" sz="2800" dirty="0" smtClean="0"/>
              <a:t>from Global Education Advisory Council.</a:t>
            </a:r>
          </a:p>
          <a:p>
            <a:pPr marL="514350" indent="-514350">
              <a:buFont typeface="+mj-lt"/>
              <a:buAutoNum type="arabicPeriod"/>
            </a:pPr>
            <a:endParaRPr lang="en-US" sz="1000" dirty="0" smtClean="0"/>
          </a:p>
          <a:p>
            <a:pPr marL="514350" indent="-514350">
              <a:buFont typeface="+mj-lt"/>
              <a:buAutoNum type="arabicPeriod"/>
            </a:pPr>
            <a:r>
              <a:rPr lang="en-US" sz="2800" dirty="0" smtClean="0">
                <a:solidFill>
                  <a:schemeClr val="accent1"/>
                </a:solidFill>
              </a:rPr>
              <a:t>Discuss</a:t>
            </a:r>
            <a:r>
              <a:rPr lang="en-US" sz="2800" dirty="0" smtClean="0"/>
              <a:t> the following questions as a group:</a:t>
            </a:r>
          </a:p>
          <a:p>
            <a:pPr marL="0" indent="0">
              <a:buNone/>
            </a:pPr>
            <a:endParaRPr lang="en-US" sz="2800" dirty="0" smtClean="0"/>
          </a:p>
          <a:p>
            <a:pPr marL="457200" lvl="1" indent="0">
              <a:buNone/>
            </a:pPr>
            <a:r>
              <a:rPr lang="en-US" sz="2000" dirty="0" smtClean="0"/>
              <a:t>What </a:t>
            </a:r>
            <a:r>
              <a:rPr lang="en-US" sz="2000" b="1" dirty="0" smtClean="0"/>
              <a:t>new understandings </a:t>
            </a:r>
            <a:r>
              <a:rPr lang="en-US" sz="2000" dirty="0" smtClean="0"/>
              <a:t>do you have about what Global Education looks like in schools?</a:t>
            </a:r>
          </a:p>
          <a:p>
            <a:pPr marL="457200" lvl="1" indent="0">
              <a:buNone/>
            </a:pPr>
            <a:endParaRPr lang="en-US" sz="1400" dirty="0"/>
          </a:p>
          <a:p>
            <a:pPr marL="457200" lvl="1" indent="0">
              <a:buNone/>
            </a:pPr>
            <a:r>
              <a:rPr lang="en-US" sz="2000" dirty="0" smtClean="0"/>
              <a:t>How can you start to </a:t>
            </a:r>
            <a:r>
              <a:rPr lang="en-US" sz="2000" b="1" dirty="0" smtClean="0"/>
              <a:t>incorporate</a:t>
            </a:r>
            <a:r>
              <a:rPr lang="en-US" sz="2000" dirty="0" smtClean="0"/>
              <a:t> this using </a:t>
            </a:r>
            <a:r>
              <a:rPr lang="en-US" sz="2000" b="1" dirty="0" smtClean="0"/>
              <a:t>Engage NY Curriculum</a:t>
            </a:r>
            <a:r>
              <a:rPr lang="en-US" sz="2000" dirty="0" smtClean="0"/>
              <a:t>?</a:t>
            </a:r>
            <a:endParaRPr lang="en-US" sz="2000" dirty="0"/>
          </a:p>
        </p:txBody>
      </p:sp>
      <p:sp>
        <p:nvSpPr>
          <p:cNvPr id="4" name="Rounded Rectangle 3"/>
          <p:cNvSpPr/>
          <p:nvPr/>
        </p:nvSpPr>
        <p:spPr>
          <a:xfrm>
            <a:off x="627529" y="3645647"/>
            <a:ext cx="7784353" cy="195729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05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From Article:  “Three Expert Perspectives:  The Importance of International Education”</a:t>
            </a:r>
            <a:endParaRPr lang="en-US" sz="2800" dirty="0"/>
          </a:p>
        </p:txBody>
      </p:sp>
      <p:sp>
        <p:nvSpPr>
          <p:cNvPr id="3" name="Content Placeholder 2"/>
          <p:cNvSpPr>
            <a:spLocks noGrp="1"/>
          </p:cNvSpPr>
          <p:nvPr>
            <p:ph idx="1"/>
          </p:nvPr>
        </p:nvSpPr>
        <p:spPr/>
        <p:txBody>
          <a:bodyPr>
            <a:normAutofit/>
          </a:bodyPr>
          <a:lstStyle/>
          <a:p>
            <a:pPr marL="0" indent="0">
              <a:buNone/>
            </a:pPr>
            <a:r>
              <a:rPr lang="en-US" sz="2400" i="1" dirty="0" smtClean="0"/>
              <a:t>Can international education be integrated into core subjects and does it promote basic skills?</a:t>
            </a:r>
          </a:p>
          <a:p>
            <a:pPr marL="0" indent="0">
              <a:buNone/>
            </a:pPr>
            <a:endParaRPr lang="en-US" sz="1000" dirty="0"/>
          </a:p>
          <a:p>
            <a:pPr marL="0" indent="0" algn="ctr">
              <a:buNone/>
            </a:pPr>
            <a:r>
              <a:rPr lang="en-US" sz="1800" dirty="0" smtClean="0">
                <a:solidFill>
                  <a:schemeClr val="accent2"/>
                </a:solidFill>
              </a:rPr>
              <a:t>“Awareness of international cultures and strategies in international education really do complement the core curriculum in educational objectives of public and private schools in our country.  Some of the early research that we have seen demonstrates that some of the most exciting educational innovation in international education actually promotes basic reading and writing and math skills, which all of our school leaders are very concerned about.”  </a:t>
            </a:r>
          </a:p>
          <a:p>
            <a:pPr marL="0" indent="0" algn="ctr">
              <a:buNone/>
            </a:pPr>
            <a:endParaRPr lang="en-US" sz="1800" dirty="0"/>
          </a:p>
          <a:p>
            <a:pPr marL="0" indent="0">
              <a:buNone/>
            </a:pPr>
            <a:r>
              <a:rPr lang="en-US" sz="1800" dirty="0" smtClean="0"/>
              <a:t>~Stephanie Bell-Rose President, The Goldman Sachs Foundation</a:t>
            </a:r>
          </a:p>
          <a:p>
            <a:pPr marL="0" indent="0">
              <a:buNone/>
            </a:pPr>
            <a:r>
              <a:rPr lang="en-US" sz="1800" dirty="0" err="1" smtClean="0"/>
              <a:t>Edutopia</a:t>
            </a:r>
            <a:endParaRPr lang="en-US" sz="1800" dirty="0" smtClean="0"/>
          </a:p>
          <a:p>
            <a:pPr marL="0" indent="0" algn="ctr">
              <a:buNone/>
            </a:pPr>
            <a:endParaRPr lang="en-US" sz="2400" dirty="0"/>
          </a:p>
          <a:p>
            <a:pPr marL="0" indent="0" algn="ctr">
              <a:buNone/>
            </a:pPr>
            <a:endParaRPr lang="en-US" sz="2400" dirty="0"/>
          </a:p>
        </p:txBody>
      </p:sp>
    </p:spTree>
    <p:extLst>
      <p:ext uri="{BB962C8B-B14F-4D97-AF65-F5344CB8AC3E}">
        <p14:creationId xmlns:p14="http://schemas.microsoft.com/office/powerpoint/2010/main" val="28251396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Who’s In?  Next Steps!</a:t>
            </a:r>
            <a:endParaRPr lang="en-US" sz="3200" dirty="0"/>
          </a:p>
        </p:txBody>
      </p:sp>
      <p:sp>
        <p:nvSpPr>
          <p:cNvPr id="3" name="Content Placeholder 2"/>
          <p:cNvSpPr>
            <a:spLocks noGrp="1"/>
          </p:cNvSpPr>
          <p:nvPr>
            <p:ph idx="1"/>
          </p:nvPr>
        </p:nvSpPr>
        <p:spPr>
          <a:xfrm>
            <a:off x="457200" y="1600200"/>
            <a:ext cx="8229600" cy="5093447"/>
          </a:xfrm>
        </p:spPr>
        <p:txBody>
          <a:bodyPr>
            <a:noAutofit/>
          </a:bodyPr>
          <a:lstStyle/>
          <a:p>
            <a:pPr marL="857250" lvl="1" indent="-457200">
              <a:buFont typeface="+mj-lt"/>
              <a:buAutoNum type="arabicPeriod"/>
            </a:pPr>
            <a:r>
              <a:rPr lang="en-US" sz="1600" b="1" dirty="0" smtClean="0"/>
              <a:t>Spend time looking </a:t>
            </a:r>
            <a:r>
              <a:rPr lang="en-US" sz="1600" dirty="0" smtClean="0"/>
              <a:t>at resources available.</a:t>
            </a:r>
          </a:p>
          <a:p>
            <a:pPr marL="857250" lvl="1" indent="-457200">
              <a:buFont typeface="+mj-lt"/>
              <a:buAutoNum type="arabicPeriod"/>
            </a:pPr>
            <a:endParaRPr lang="en-US" sz="800" dirty="0" smtClean="0"/>
          </a:p>
          <a:p>
            <a:pPr marL="857250" lvl="1" indent="-457200">
              <a:buFont typeface="+mj-lt"/>
              <a:buAutoNum type="arabicPeriod"/>
            </a:pPr>
            <a:r>
              <a:rPr lang="en-US" sz="1600" dirty="0" smtClean="0"/>
              <a:t>If you teach literacy</a:t>
            </a:r>
            <a:r>
              <a:rPr lang="en-US" sz="1600" b="1" dirty="0" smtClean="0"/>
              <a:t>, look at texts used in your curriculum </a:t>
            </a:r>
            <a:r>
              <a:rPr lang="en-US" sz="1600" dirty="0" smtClean="0"/>
              <a:t>and think about how you can </a:t>
            </a:r>
            <a:r>
              <a:rPr lang="en-US" sz="1600" b="1" dirty="0" smtClean="0"/>
              <a:t>incorporate a more culturally diverse text</a:t>
            </a:r>
            <a:r>
              <a:rPr lang="en-US" sz="1600" dirty="0" smtClean="0"/>
              <a:t>.  Plenty of suggestions on Primary Source.</a:t>
            </a:r>
          </a:p>
          <a:p>
            <a:pPr marL="857250" lvl="1" indent="-457200">
              <a:buFont typeface="+mj-lt"/>
              <a:buAutoNum type="arabicPeriod"/>
            </a:pPr>
            <a:endParaRPr lang="en-US" sz="800" dirty="0"/>
          </a:p>
          <a:p>
            <a:pPr marL="857250" lvl="1" indent="-457200">
              <a:buFont typeface="+mj-lt"/>
              <a:buAutoNum type="arabicPeriod"/>
            </a:pPr>
            <a:r>
              <a:rPr lang="en-US" sz="1600" b="1" dirty="0" smtClean="0"/>
              <a:t>Read one of the following texts on global education </a:t>
            </a:r>
            <a:r>
              <a:rPr lang="en-US" sz="1600" dirty="0" smtClean="0"/>
              <a:t>that will give you more insight into why it matters.</a:t>
            </a:r>
          </a:p>
          <a:p>
            <a:pPr marL="1085850" lvl="2" indent="-285750"/>
            <a:r>
              <a:rPr lang="en-US" sz="1600" i="1" dirty="0" smtClean="0"/>
              <a:t>That Used To Be Us,</a:t>
            </a:r>
            <a:r>
              <a:rPr lang="en-US" sz="1600" dirty="0" smtClean="0"/>
              <a:t> by Thomas Friedman</a:t>
            </a:r>
          </a:p>
          <a:p>
            <a:pPr marL="1085850" lvl="2" indent="-285750"/>
            <a:r>
              <a:rPr lang="en-US" sz="1600" i="1" dirty="0" smtClean="0"/>
              <a:t>Creating Innovators</a:t>
            </a:r>
            <a:r>
              <a:rPr lang="en-US" sz="1600" dirty="0" smtClean="0"/>
              <a:t>, by Tony Wagner</a:t>
            </a:r>
          </a:p>
          <a:p>
            <a:pPr marL="1085850" lvl="2" indent="-285750"/>
            <a:r>
              <a:rPr lang="en-US" sz="1600" i="1" dirty="0" smtClean="0"/>
              <a:t>World Class Learners</a:t>
            </a:r>
            <a:r>
              <a:rPr lang="en-US" sz="1600" dirty="0" smtClean="0"/>
              <a:t>, by Yong Zhao</a:t>
            </a:r>
            <a:endParaRPr lang="en-US" sz="1600" dirty="0"/>
          </a:p>
          <a:p>
            <a:pPr marL="1085850" lvl="2" indent="-285750"/>
            <a:endParaRPr lang="en-US" sz="800" dirty="0" smtClean="0"/>
          </a:p>
          <a:p>
            <a:pPr marL="857250" lvl="1" indent="-457200">
              <a:buAutoNum type="arabicPeriod" startAt="4"/>
            </a:pPr>
            <a:r>
              <a:rPr lang="en-US" sz="1600" dirty="0" smtClean="0"/>
              <a:t>Take a lesson plan or part of your unit and see how you can 			</a:t>
            </a:r>
            <a:r>
              <a:rPr lang="en-US" sz="1600" b="1" dirty="0" smtClean="0"/>
              <a:t>	incorporate a global focus</a:t>
            </a:r>
            <a:r>
              <a:rPr lang="en-US" sz="1600" dirty="0" smtClean="0"/>
              <a:t>. </a:t>
            </a:r>
          </a:p>
          <a:p>
            <a:pPr marL="400050" lvl="1" indent="0">
              <a:buNone/>
            </a:pPr>
            <a:r>
              <a:rPr lang="en-US" sz="1600" dirty="0"/>
              <a:t>	</a:t>
            </a:r>
            <a:r>
              <a:rPr lang="en-US" sz="1600" dirty="0" smtClean="0"/>
              <a:t>	 </a:t>
            </a:r>
            <a:r>
              <a:rPr lang="en-US" sz="1600" i="1" dirty="0" smtClean="0"/>
              <a:t>For example:   </a:t>
            </a:r>
            <a:r>
              <a:rPr lang="en-US" sz="1600" i="1" dirty="0"/>
              <a:t>I</a:t>
            </a:r>
            <a:r>
              <a:rPr lang="en-US" sz="1600" i="1" dirty="0" smtClean="0"/>
              <a:t>f you are studying mythology in a unit, maybe look at popular myths 				from around the world.  </a:t>
            </a:r>
          </a:p>
          <a:p>
            <a:pPr marL="857250" lvl="1" indent="-457200">
              <a:buAutoNum type="arabicPeriod" startAt="5"/>
            </a:pPr>
            <a:r>
              <a:rPr lang="en-US" sz="1600" dirty="0" smtClean="0"/>
              <a:t>Start to </a:t>
            </a:r>
            <a:r>
              <a:rPr lang="en-US" sz="1600" b="1" dirty="0" smtClean="0"/>
              <a:t>expose students to news about global issues </a:t>
            </a:r>
            <a:r>
              <a:rPr lang="en-US" sz="1600" dirty="0" smtClean="0"/>
              <a:t>and have them reflect.</a:t>
            </a:r>
          </a:p>
          <a:p>
            <a:pPr marL="857250" lvl="1" indent="-457200">
              <a:buAutoNum type="arabicPeriod" startAt="5"/>
            </a:pPr>
            <a:endParaRPr lang="en-US" sz="800" dirty="0" smtClean="0"/>
          </a:p>
          <a:p>
            <a:pPr marL="857250" lvl="1" indent="-457200">
              <a:buAutoNum type="arabicPeriod" startAt="5"/>
            </a:pPr>
            <a:r>
              <a:rPr lang="en-US" sz="1600" b="1" dirty="0" smtClean="0"/>
              <a:t>Incorporate technology </a:t>
            </a:r>
            <a:r>
              <a:rPr lang="en-US" sz="1600" dirty="0" smtClean="0"/>
              <a:t>into your unit.</a:t>
            </a:r>
            <a:endParaRPr lang="en-US" sz="1600" dirty="0"/>
          </a:p>
        </p:txBody>
      </p:sp>
    </p:spTree>
    <p:extLst>
      <p:ext uri="{BB962C8B-B14F-4D97-AF65-F5344CB8AC3E}">
        <p14:creationId xmlns:p14="http://schemas.microsoft.com/office/powerpoint/2010/main" val="38383352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Global Education Quiz!</a:t>
            </a:r>
            <a:endParaRPr lang="en-US" dirty="0"/>
          </a:p>
        </p:txBody>
      </p:sp>
      <p:pic>
        <p:nvPicPr>
          <p:cNvPr id="4" name="Content Placeholder 3" descr="Screen Shot 2015-04-08 at 12.31.58 PM.png"/>
          <p:cNvPicPr>
            <a:picLocks noGrp="1" noChangeAspect="1"/>
          </p:cNvPicPr>
          <p:nvPr>
            <p:ph idx="1"/>
          </p:nvPr>
        </p:nvPicPr>
        <p:blipFill>
          <a:blip r:embed="rId4">
            <a:extLst>
              <a:ext uri="{28A0092B-C50C-407E-A947-70E740481C1C}">
                <a14:useLocalDpi xmlns:a14="http://schemas.microsoft.com/office/drawing/2010/main" val="0"/>
              </a:ext>
            </a:extLst>
          </a:blip>
          <a:srcRect t="-40997" b="-40997"/>
          <a:stretch>
            <a:fillRect/>
          </a:stretch>
        </p:blipFill>
        <p:spPr>
          <a:xfrm>
            <a:off x="1374588" y="2823882"/>
            <a:ext cx="6678706" cy="3449640"/>
          </a:xfrm>
        </p:spPr>
      </p:pic>
      <p:sp>
        <p:nvSpPr>
          <p:cNvPr id="5" name="TextBox 4"/>
          <p:cNvSpPr txBox="1"/>
          <p:nvPr/>
        </p:nvSpPr>
        <p:spPr>
          <a:xfrm>
            <a:off x="1509059" y="1688353"/>
            <a:ext cx="5991412" cy="1477328"/>
          </a:xfrm>
          <a:prstGeom prst="rect">
            <a:avLst/>
          </a:prstGeom>
          <a:noFill/>
        </p:spPr>
        <p:txBody>
          <a:bodyPr wrap="square" rtlCol="0">
            <a:spAutoFit/>
          </a:bodyPr>
          <a:lstStyle/>
          <a:p>
            <a:pPr marL="342900" indent="-342900">
              <a:buFont typeface="+mj-lt"/>
              <a:buAutoNum type="arabicPeriod"/>
            </a:pPr>
            <a:r>
              <a:rPr lang="en-US" dirty="0" smtClean="0"/>
              <a:t>Take out your phones.</a:t>
            </a:r>
          </a:p>
          <a:p>
            <a:pPr marL="342900" indent="-342900">
              <a:buFont typeface="+mj-lt"/>
              <a:buAutoNum type="arabicPeriod"/>
            </a:pPr>
            <a:r>
              <a:rPr lang="en-US" dirty="0" smtClean="0"/>
              <a:t>Go to </a:t>
            </a:r>
            <a:r>
              <a:rPr lang="en-US" b="1" dirty="0" err="1" smtClean="0">
                <a:solidFill>
                  <a:schemeClr val="accent4"/>
                </a:solidFill>
              </a:rPr>
              <a:t>Kahoot.it</a:t>
            </a:r>
            <a:endParaRPr lang="en-US" b="1" dirty="0" smtClean="0"/>
          </a:p>
          <a:p>
            <a:pPr marL="342900" indent="-342900">
              <a:buFont typeface="+mj-lt"/>
              <a:buAutoNum type="arabicPeriod"/>
            </a:pPr>
            <a:r>
              <a:rPr lang="en-US" dirty="0" smtClean="0"/>
              <a:t>Type in the Game Pin number on the screen.</a:t>
            </a:r>
          </a:p>
          <a:p>
            <a:pPr marL="342900" indent="-342900">
              <a:buFont typeface="+mj-lt"/>
              <a:buAutoNum type="arabicPeriod"/>
            </a:pPr>
            <a:r>
              <a:rPr lang="en-US" dirty="0" smtClean="0"/>
              <a:t>Type in a nickname you’re comfortable with others seeing.</a:t>
            </a:r>
          </a:p>
          <a:p>
            <a:pPr marL="342900" indent="-342900">
              <a:buFont typeface="+mj-lt"/>
              <a:buAutoNum type="arabicPeriod"/>
            </a:pPr>
            <a:r>
              <a:rPr lang="en-US" dirty="0" smtClean="0"/>
              <a:t>Get ready to test your knowledge on this presentation!</a:t>
            </a:r>
          </a:p>
        </p:txBody>
      </p:sp>
    </p:spTree>
    <p:extLst>
      <p:ext uri="{BB962C8B-B14F-4D97-AF65-F5344CB8AC3E}">
        <p14:creationId xmlns:p14="http://schemas.microsoft.com/office/powerpoint/2010/main" val="30887930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20000"/>
          </a:bodyPr>
          <a:lstStyle/>
          <a:p>
            <a:r>
              <a:rPr lang="en-US" sz="1800" b="1" dirty="0" smtClean="0">
                <a:solidFill>
                  <a:srgbClr val="000000"/>
                </a:solidFill>
              </a:rPr>
              <a:t>Primary Source:  </a:t>
            </a:r>
            <a:r>
              <a:rPr lang="en-US" sz="1800" dirty="0" smtClean="0">
                <a:solidFill>
                  <a:srgbClr val="000000"/>
                </a:solidFill>
              </a:rPr>
              <a:t>Fantastic resource that is free to the public and provides resources for educators to support them in providing globalized instruction.  </a:t>
            </a:r>
            <a:r>
              <a:rPr lang="en-US" sz="1800" dirty="0" smtClean="0">
                <a:solidFill>
                  <a:srgbClr val="000000"/>
                </a:solidFill>
                <a:hlinkClick r:id="rId3"/>
              </a:rPr>
              <a:t>http://www.primarysource.org/homepage</a:t>
            </a:r>
            <a:endParaRPr lang="en-US" sz="1800" dirty="0" smtClean="0">
              <a:solidFill>
                <a:srgbClr val="000000"/>
              </a:solidFill>
            </a:endParaRPr>
          </a:p>
          <a:p>
            <a:endParaRPr lang="en-US" sz="1000" dirty="0">
              <a:solidFill>
                <a:srgbClr val="000000"/>
              </a:solidFill>
            </a:endParaRPr>
          </a:p>
          <a:p>
            <a:r>
              <a:rPr lang="en-US" sz="1800" b="1" dirty="0" err="1">
                <a:solidFill>
                  <a:srgbClr val="000000"/>
                </a:solidFill>
              </a:rPr>
              <a:t>i</a:t>
            </a:r>
            <a:r>
              <a:rPr lang="en-US" sz="1800" b="1" dirty="0" err="1" smtClean="0">
                <a:solidFill>
                  <a:srgbClr val="000000"/>
                </a:solidFill>
              </a:rPr>
              <a:t>earn</a:t>
            </a:r>
            <a:r>
              <a:rPr lang="en-US" sz="1800" b="1" dirty="0" smtClean="0">
                <a:solidFill>
                  <a:srgbClr val="000000"/>
                </a:solidFill>
              </a:rPr>
              <a:t>:  </a:t>
            </a:r>
            <a:r>
              <a:rPr lang="en-US" sz="1800" dirty="0" smtClean="0">
                <a:solidFill>
                  <a:srgbClr val="000000"/>
                </a:solidFill>
              </a:rPr>
              <a:t>Resource for teachers to collaborate with teachers around the world on units or other projects. </a:t>
            </a:r>
            <a:r>
              <a:rPr lang="en-US" sz="1800" dirty="0" smtClean="0">
                <a:solidFill>
                  <a:srgbClr val="000000"/>
                </a:solidFill>
                <a:hlinkClick r:id="rId4"/>
              </a:rPr>
              <a:t>http://iearn.org</a:t>
            </a:r>
            <a:endParaRPr lang="en-US" sz="1800" dirty="0" smtClean="0">
              <a:solidFill>
                <a:srgbClr val="000000"/>
              </a:solidFill>
            </a:endParaRPr>
          </a:p>
          <a:p>
            <a:endParaRPr lang="en-US" sz="1000" dirty="0" smtClean="0">
              <a:solidFill>
                <a:srgbClr val="000000"/>
              </a:solidFill>
            </a:endParaRPr>
          </a:p>
          <a:p>
            <a:r>
              <a:rPr lang="en-US" sz="1800" b="1" dirty="0" smtClean="0">
                <a:solidFill>
                  <a:srgbClr val="000000"/>
                </a:solidFill>
              </a:rPr>
              <a:t>Global Competency Matrix:  </a:t>
            </a:r>
            <a:r>
              <a:rPr lang="en-US" sz="1800" dirty="0" smtClean="0">
                <a:solidFill>
                  <a:srgbClr val="000000"/>
                </a:solidFill>
              </a:rPr>
              <a:t>A rubric that describes the four competencies of global education:  investigate the world, recognize perspectives, communicate ideas, and take action.  It gives a clear picture of what </a:t>
            </a:r>
            <a:r>
              <a:rPr lang="en-US" sz="1800" dirty="0" err="1" smtClean="0">
                <a:solidFill>
                  <a:srgbClr val="000000"/>
                </a:solidFill>
              </a:rPr>
              <a:t>studetns</a:t>
            </a:r>
            <a:r>
              <a:rPr lang="en-US" sz="1800" dirty="0" smtClean="0">
                <a:solidFill>
                  <a:srgbClr val="000000"/>
                </a:solidFill>
              </a:rPr>
              <a:t> would be able to do for each competency.  </a:t>
            </a:r>
            <a:r>
              <a:rPr lang="en-US" sz="1800" dirty="0" smtClean="0">
                <a:solidFill>
                  <a:srgbClr val="000000"/>
                </a:solidFill>
                <a:hlinkClick r:id="rId5"/>
              </a:rPr>
              <a:t>http://www.edsteps.org/CCSSO/SampleWorks/Matrix_Print_Apr8.pdf</a:t>
            </a:r>
            <a:endParaRPr lang="en-US" sz="1800" dirty="0" smtClean="0">
              <a:solidFill>
                <a:srgbClr val="000000"/>
              </a:solidFill>
            </a:endParaRPr>
          </a:p>
          <a:p>
            <a:endParaRPr lang="en-US" sz="1100" b="1" dirty="0">
              <a:solidFill>
                <a:srgbClr val="000000"/>
              </a:solidFill>
            </a:endParaRPr>
          </a:p>
          <a:p>
            <a:r>
              <a:rPr lang="en-US" sz="1800" b="1" i="1" dirty="0" smtClean="0">
                <a:solidFill>
                  <a:srgbClr val="000000"/>
                </a:solidFill>
              </a:rPr>
              <a:t>Educating for Global Competence:  Preparing Our Youth to Engage the World:  </a:t>
            </a:r>
            <a:r>
              <a:rPr lang="en-US" sz="1800" dirty="0" smtClean="0">
                <a:solidFill>
                  <a:srgbClr val="000000"/>
                </a:solidFill>
              </a:rPr>
              <a:t>Resource to help you incorporate global competencies into your classroom.  </a:t>
            </a:r>
            <a:r>
              <a:rPr lang="en-US" sz="1800" dirty="0" smtClean="0">
                <a:solidFill>
                  <a:srgbClr val="000000"/>
                </a:solidFill>
                <a:hlinkClick r:id="rId6"/>
              </a:rPr>
              <a:t>http://www.edsteps.org/CCSSO/SampleWorks/EducatingforGlobalCompetence.pdf</a:t>
            </a:r>
            <a:endParaRPr lang="en-US" sz="1800" dirty="0" smtClean="0">
              <a:solidFill>
                <a:srgbClr val="000000"/>
              </a:solidFill>
            </a:endParaRPr>
          </a:p>
          <a:p>
            <a:endParaRPr lang="en-US" sz="1800" dirty="0">
              <a:solidFill>
                <a:srgbClr val="000000"/>
              </a:solidFill>
            </a:endParaRPr>
          </a:p>
          <a:p>
            <a:r>
              <a:rPr lang="en-US" sz="1900" dirty="0" smtClean="0">
                <a:solidFill>
                  <a:srgbClr val="000000"/>
                </a:solidFill>
              </a:rPr>
              <a:t>There are many more resources, please see me if you are interested!</a:t>
            </a:r>
          </a:p>
          <a:p>
            <a:endParaRPr lang="en-US" sz="1800" dirty="0" smtClean="0">
              <a:solidFill>
                <a:srgbClr val="000000"/>
              </a:solidFill>
            </a:endParaRPr>
          </a:p>
          <a:p>
            <a:pPr marL="0" indent="0">
              <a:buNone/>
            </a:pPr>
            <a:r>
              <a:rPr lang="en-US" sz="1800" dirty="0" smtClean="0">
                <a:solidFill>
                  <a:srgbClr val="000000"/>
                </a:solidFill>
              </a:rPr>
              <a:t> </a:t>
            </a:r>
            <a:endParaRPr lang="en-US" sz="1800" dirty="0">
              <a:solidFill>
                <a:srgbClr val="000000"/>
              </a:solidFill>
            </a:endParaRPr>
          </a:p>
          <a:p>
            <a:endParaRPr lang="en-US" sz="2400" dirty="0"/>
          </a:p>
        </p:txBody>
      </p:sp>
      <p:sp>
        <p:nvSpPr>
          <p:cNvPr id="4" name="TextBox 3"/>
          <p:cNvSpPr txBox="1"/>
          <p:nvPr/>
        </p:nvSpPr>
        <p:spPr>
          <a:xfrm>
            <a:off x="5632824" y="182282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276558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sz="2200" dirty="0" smtClean="0"/>
              <a:t>Teachers will be able to define global competency and what globally competent students are able to do.</a:t>
            </a:r>
          </a:p>
          <a:p>
            <a:endParaRPr lang="en-US" sz="1000" dirty="0" smtClean="0"/>
          </a:p>
          <a:p>
            <a:r>
              <a:rPr lang="en-US" sz="2200" dirty="0" smtClean="0"/>
              <a:t>Teachers will be able to explain why it is important and matters for our students.</a:t>
            </a:r>
          </a:p>
          <a:p>
            <a:endParaRPr lang="en-US" sz="1000" dirty="0" smtClean="0"/>
          </a:p>
          <a:p>
            <a:r>
              <a:rPr lang="en-US" sz="2200" dirty="0" smtClean="0"/>
              <a:t>Teachers will know what it means to have a 21</a:t>
            </a:r>
            <a:r>
              <a:rPr lang="en-US" sz="2200" baseline="30000" dirty="0" smtClean="0"/>
              <a:t>st</a:t>
            </a:r>
            <a:r>
              <a:rPr lang="en-US" sz="2200" dirty="0" smtClean="0"/>
              <a:t> century education.</a:t>
            </a:r>
          </a:p>
          <a:p>
            <a:endParaRPr lang="en-US" sz="1000" dirty="0" smtClean="0"/>
          </a:p>
          <a:p>
            <a:r>
              <a:rPr lang="en-US" sz="2200" dirty="0" smtClean="0"/>
              <a:t>Teachers will understand what global education can look like in the classroom, ways to incorporate it into curriculum, and resources to support them.</a:t>
            </a:r>
          </a:p>
          <a:p>
            <a:endParaRPr lang="en-US" dirty="0" smtClean="0"/>
          </a:p>
          <a:p>
            <a:endParaRPr lang="en-US" dirty="0" smtClean="0"/>
          </a:p>
          <a:p>
            <a:endParaRPr lang="en-US" dirty="0"/>
          </a:p>
        </p:txBody>
      </p:sp>
    </p:spTree>
    <p:extLst>
      <p:ext uri="{BB962C8B-B14F-4D97-AF65-F5344CB8AC3E}">
        <p14:creationId xmlns:p14="http://schemas.microsoft.com/office/powerpoint/2010/main" val="147203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Global Competency?</a:t>
            </a:r>
            <a:endParaRPr lang="en-US" dirty="0"/>
          </a:p>
        </p:txBody>
      </p:sp>
      <p:pic>
        <p:nvPicPr>
          <p:cNvPr id="6" name="Content Placeholder 5" descr="Screen Shot 2014-11-23 at 10.46.11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8255" t="-55451" r="13066" b="3991"/>
          <a:stretch/>
        </p:blipFill>
        <p:spPr/>
      </p:pic>
      <p:sp>
        <p:nvSpPr>
          <p:cNvPr id="7" name="Rectangle 6"/>
          <p:cNvSpPr/>
          <p:nvPr/>
        </p:nvSpPr>
        <p:spPr>
          <a:xfrm>
            <a:off x="313765" y="1795040"/>
            <a:ext cx="5229411" cy="3847207"/>
          </a:xfrm>
          <a:prstGeom prst="rect">
            <a:avLst/>
          </a:prstGeom>
        </p:spPr>
        <p:txBody>
          <a:bodyPr wrap="square">
            <a:spAutoFit/>
          </a:bodyPr>
          <a:lstStyle/>
          <a:p>
            <a:pPr algn="ctr"/>
            <a:r>
              <a:rPr lang="en-US" sz="3200" b="1" dirty="0" smtClean="0"/>
              <a:t>Global Competence Definition</a:t>
            </a:r>
          </a:p>
          <a:p>
            <a:pPr algn="ctr"/>
            <a:endParaRPr lang="en-US" sz="2000" b="1" dirty="0" smtClean="0"/>
          </a:p>
          <a:p>
            <a:pPr algn="ctr">
              <a:defRPr/>
            </a:pPr>
            <a:r>
              <a:rPr lang="en-US" sz="2400" dirty="0"/>
              <a:t>Possession of the knowledge, skills, and disposition to understand and act creatively on issues of global significance. </a:t>
            </a:r>
          </a:p>
          <a:p>
            <a:pPr algn="ctr">
              <a:defRPr/>
            </a:pPr>
            <a:endParaRPr lang="en-US" sz="2400" dirty="0"/>
          </a:p>
          <a:p>
            <a:pPr algn="ctr">
              <a:defRPr/>
            </a:pPr>
            <a:r>
              <a:rPr lang="en-US" sz="2000" dirty="0"/>
              <a:t>Source: The Asia Society</a:t>
            </a:r>
          </a:p>
          <a:p>
            <a:pPr algn="ctr"/>
            <a:endParaRPr lang="en-US" sz="2000" b="1" dirty="0"/>
          </a:p>
        </p:txBody>
      </p:sp>
    </p:spTree>
    <p:extLst>
      <p:ext uri="{BB962C8B-B14F-4D97-AF65-F5344CB8AC3E}">
        <p14:creationId xmlns:p14="http://schemas.microsoft.com/office/powerpoint/2010/main" val="192436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dirty="0" smtClean="0">
                <a:latin typeface="Arial"/>
                <a:cs typeface="+mj-cs"/>
              </a:rPr>
              <a:t>A globally competent student can . . .</a:t>
            </a:r>
            <a:endParaRPr lang="en-US" dirty="0"/>
          </a:p>
        </p:txBody>
      </p:sp>
      <p:sp>
        <p:nvSpPr>
          <p:cNvPr id="3" name="Content Placeholder 2"/>
          <p:cNvSpPr>
            <a:spLocks noGrp="1"/>
          </p:cNvSpPr>
          <p:nvPr>
            <p:ph idx="1"/>
          </p:nvPr>
        </p:nvSpPr>
        <p:spPr/>
        <p:txBody>
          <a:bodyPr>
            <a:normAutofit fontScale="85000" lnSpcReduction="20000"/>
          </a:bodyPr>
          <a:lstStyle/>
          <a:p>
            <a:pPr>
              <a:defRPr/>
            </a:pPr>
            <a:endParaRPr lang="en-US" sz="2800" b="1" dirty="0" smtClean="0">
              <a:solidFill>
                <a:schemeClr val="accent2"/>
              </a:solidFill>
            </a:endParaRPr>
          </a:p>
          <a:p>
            <a:pPr>
              <a:defRPr/>
            </a:pPr>
            <a:r>
              <a:rPr lang="en-US" sz="2800" b="1" dirty="0" smtClean="0">
                <a:solidFill>
                  <a:schemeClr val="accent2"/>
                </a:solidFill>
              </a:rPr>
              <a:t>Investigate </a:t>
            </a:r>
            <a:r>
              <a:rPr lang="en-US" sz="2800" b="1" dirty="0">
                <a:solidFill>
                  <a:schemeClr val="accent2"/>
                </a:solidFill>
              </a:rPr>
              <a:t>the World </a:t>
            </a:r>
            <a:r>
              <a:rPr lang="en-US" sz="2600" dirty="0"/>
              <a:t>– students investigate the world beyond their immediate </a:t>
            </a:r>
            <a:r>
              <a:rPr lang="en-US" sz="2600" dirty="0" smtClean="0"/>
              <a:t>environment</a:t>
            </a:r>
          </a:p>
          <a:p>
            <a:pPr marL="0" indent="0">
              <a:buNone/>
              <a:defRPr/>
            </a:pPr>
            <a:endParaRPr lang="en-US" sz="1800" dirty="0"/>
          </a:p>
          <a:p>
            <a:pPr>
              <a:defRPr/>
            </a:pPr>
            <a:r>
              <a:rPr lang="en-US" sz="2800" b="1" dirty="0">
                <a:solidFill>
                  <a:srgbClr val="C0504D"/>
                </a:solidFill>
              </a:rPr>
              <a:t>Recognize Perspectives </a:t>
            </a:r>
            <a:r>
              <a:rPr lang="en-US" sz="2600" dirty="0"/>
              <a:t>– Students recognize their own and others’ </a:t>
            </a:r>
            <a:r>
              <a:rPr lang="en-US" sz="2600" dirty="0" smtClean="0"/>
              <a:t>perspectives</a:t>
            </a:r>
          </a:p>
          <a:p>
            <a:pPr>
              <a:defRPr/>
            </a:pPr>
            <a:endParaRPr lang="en-US" sz="1900" dirty="0"/>
          </a:p>
          <a:p>
            <a:pPr>
              <a:defRPr/>
            </a:pPr>
            <a:r>
              <a:rPr lang="en-US" sz="2800" b="1" dirty="0">
                <a:solidFill>
                  <a:srgbClr val="C0504D"/>
                </a:solidFill>
              </a:rPr>
              <a:t>Communicate Ideas </a:t>
            </a:r>
            <a:r>
              <a:rPr lang="en-US" sz="2400" dirty="0"/>
              <a:t>– </a:t>
            </a:r>
            <a:r>
              <a:rPr lang="en-US" sz="2600" dirty="0"/>
              <a:t>Students communicate their ideas effectively with diverse </a:t>
            </a:r>
            <a:r>
              <a:rPr lang="en-US" sz="2600" dirty="0" smtClean="0"/>
              <a:t>audience</a:t>
            </a:r>
          </a:p>
          <a:p>
            <a:pPr>
              <a:defRPr/>
            </a:pPr>
            <a:endParaRPr lang="en-US" sz="1900" dirty="0" smtClean="0"/>
          </a:p>
          <a:p>
            <a:pPr>
              <a:defRPr/>
            </a:pPr>
            <a:r>
              <a:rPr lang="en-US" sz="2800" b="1" dirty="0" smtClean="0">
                <a:solidFill>
                  <a:srgbClr val="C0504D"/>
                </a:solidFill>
              </a:rPr>
              <a:t>Take Action </a:t>
            </a:r>
            <a:r>
              <a:rPr lang="en-US" sz="2800" b="1" dirty="0" smtClean="0"/>
              <a:t>- </a:t>
            </a:r>
            <a:r>
              <a:rPr lang="en-US" sz="2600" dirty="0"/>
              <a:t>Students translate their ideas and findings into appropriate actions to improve conditions. </a:t>
            </a:r>
          </a:p>
          <a:p>
            <a:pPr>
              <a:defRPr/>
            </a:pPr>
            <a:endParaRPr lang="en-US" sz="2800" dirty="0"/>
          </a:p>
          <a:p>
            <a:pPr marL="0" indent="0">
              <a:buNone/>
              <a:defRPr/>
            </a:pPr>
            <a:r>
              <a:rPr lang="en-US" sz="1900" dirty="0"/>
              <a:t>Source: The Asia Society</a:t>
            </a:r>
          </a:p>
          <a:p>
            <a:pPr marL="0" indent="0">
              <a:buNone/>
            </a:pPr>
            <a:endParaRPr lang="en-US" dirty="0"/>
          </a:p>
        </p:txBody>
      </p:sp>
    </p:spTree>
    <p:extLst>
      <p:ext uri="{BB962C8B-B14F-4D97-AF65-F5344CB8AC3E}">
        <p14:creationId xmlns:p14="http://schemas.microsoft.com/office/powerpoint/2010/main" val="218136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Why does this matter?</a:t>
            </a:r>
            <a:endParaRPr lang="en-US" dirty="0"/>
          </a:p>
        </p:txBody>
      </p:sp>
      <p:sp>
        <p:nvSpPr>
          <p:cNvPr id="3" name="Content Placeholder 2"/>
          <p:cNvSpPr>
            <a:spLocks noGrp="1"/>
          </p:cNvSpPr>
          <p:nvPr>
            <p:ph idx="1"/>
          </p:nvPr>
        </p:nvSpPr>
        <p:spPr/>
        <p:txBody>
          <a:bodyPr>
            <a:normAutofit fontScale="92500" lnSpcReduction="20000"/>
          </a:bodyPr>
          <a:lstStyle/>
          <a:p>
            <a:pPr>
              <a:defRPr/>
            </a:pPr>
            <a:r>
              <a:rPr lang="en-US" sz="2600" dirty="0"/>
              <a:t>Global economic </a:t>
            </a:r>
            <a:r>
              <a:rPr lang="en-US" sz="2600" dirty="0" smtClean="0"/>
              <a:t>situation</a:t>
            </a:r>
          </a:p>
          <a:p>
            <a:pPr>
              <a:defRPr/>
            </a:pPr>
            <a:endParaRPr lang="en-US" sz="1000" dirty="0"/>
          </a:p>
          <a:p>
            <a:pPr>
              <a:defRPr/>
            </a:pPr>
            <a:r>
              <a:rPr lang="en-US" sz="2600" dirty="0"/>
              <a:t>Global environmental </a:t>
            </a:r>
            <a:r>
              <a:rPr lang="en-US" sz="2600" dirty="0" smtClean="0"/>
              <a:t>issues</a:t>
            </a:r>
          </a:p>
          <a:p>
            <a:pPr>
              <a:defRPr/>
            </a:pPr>
            <a:endParaRPr lang="en-US" sz="1000" dirty="0"/>
          </a:p>
          <a:p>
            <a:pPr>
              <a:defRPr/>
            </a:pPr>
            <a:r>
              <a:rPr lang="en-US" sz="2600" dirty="0"/>
              <a:t>Global humanitarian </a:t>
            </a:r>
            <a:r>
              <a:rPr lang="en-US" sz="2600" dirty="0" smtClean="0"/>
              <a:t>efforts</a:t>
            </a:r>
          </a:p>
          <a:p>
            <a:pPr>
              <a:defRPr/>
            </a:pPr>
            <a:endParaRPr lang="en-US" sz="1100" dirty="0"/>
          </a:p>
          <a:p>
            <a:pPr>
              <a:defRPr/>
            </a:pPr>
            <a:r>
              <a:rPr lang="en-US" sz="2600" dirty="0"/>
              <a:t>Regional and global </a:t>
            </a:r>
            <a:r>
              <a:rPr lang="en-US" sz="2600" dirty="0" smtClean="0"/>
              <a:t>conflicts</a:t>
            </a:r>
          </a:p>
          <a:p>
            <a:pPr>
              <a:defRPr/>
            </a:pPr>
            <a:endParaRPr lang="en-US" sz="1100" dirty="0"/>
          </a:p>
          <a:p>
            <a:pPr>
              <a:defRPr/>
            </a:pPr>
            <a:r>
              <a:rPr lang="en-US" sz="2600" dirty="0"/>
              <a:t>Global health </a:t>
            </a:r>
            <a:r>
              <a:rPr lang="en-US" sz="2600" dirty="0" smtClean="0"/>
              <a:t>challenges</a:t>
            </a:r>
          </a:p>
          <a:p>
            <a:pPr>
              <a:defRPr/>
            </a:pPr>
            <a:endParaRPr lang="en-US" sz="1100" dirty="0"/>
          </a:p>
          <a:p>
            <a:pPr>
              <a:defRPr/>
            </a:pPr>
            <a:r>
              <a:rPr lang="en-US" sz="2600" dirty="0"/>
              <a:t>Global political </a:t>
            </a:r>
            <a:r>
              <a:rPr lang="en-US" sz="2600" dirty="0" smtClean="0"/>
              <a:t>topics</a:t>
            </a:r>
          </a:p>
          <a:p>
            <a:pPr>
              <a:defRPr/>
            </a:pPr>
            <a:endParaRPr lang="en-US" sz="1100" dirty="0"/>
          </a:p>
          <a:p>
            <a:pPr>
              <a:defRPr/>
            </a:pPr>
            <a:r>
              <a:rPr lang="en-US" sz="2600" dirty="0"/>
              <a:t>Global business </a:t>
            </a:r>
            <a:r>
              <a:rPr lang="en-US" sz="2600" dirty="0" smtClean="0"/>
              <a:t>environment</a:t>
            </a:r>
          </a:p>
          <a:p>
            <a:pPr>
              <a:defRPr/>
            </a:pPr>
            <a:endParaRPr lang="en-US" sz="1100" dirty="0"/>
          </a:p>
          <a:p>
            <a:pPr>
              <a:defRPr/>
            </a:pPr>
            <a:r>
              <a:rPr lang="en-US" sz="2600" b="1" dirty="0" smtClean="0">
                <a:solidFill>
                  <a:schemeClr val="accent2"/>
                </a:solidFill>
              </a:rPr>
              <a:t>In other words . . . the globalization that impacts each and every one of us</a:t>
            </a:r>
            <a:endParaRPr lang="en-US" sz="2600" b="1" dirty="0">
              <a:solidFill>
                <a:schemeClr val="accent2"/>
              </a:solidFill>
            </a:endParaRPr>
          </a:p>
          <a:p>
            <a:endParaRPr lang="en-US" dirty="0"/>
          </a:p>
        </p:txBody>
      </p:sp>
      <p:pic>
        <p:nvPicPr>
          <p:cNvPr id="4" name="Picture 3"/>
          <p:cNvPicPr>
            <a:picLocks noChangeAspect="1"/>
          </p:cNvPicPr>
          <p:nvPr/>
        </p:nvPicPr>
        <p:blipFill>
          <a:blip r:embed="rId3"/>
          <a:stretch>
            <a:fillRect/>
          </a:stretch>
        </p:blipFill>
        <p:spPr>
          <a:xfrm>
            <a:off x="5752352" y="2091766"/>
            <a:ext cx="2300942" cy="2076822"/>
          </a:xfrm>
          <a:prstGeom prst="rect">
            <a:avLst/>
          </a:prstGeom>
        </p:spPr>
      </p:pic>
    </p:spTree>
    <p:extLst>
      <p:ext uri="{BB962C8B-B14F-4D97-AF65-F5344CB8AC3E}">
        <p14:creationId xmlns:p14="http://schemas.microsoft.com/office/powerpoint/2010/main" val="3007133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Why?</a:t>
            </a:r>
            <a:endParaRPr lang="en-US" dirty="0"/>
          </a:p>
        </p:txBody>
      </p:sp>
      <p:pic>
        <p:nvPicPr>
          <p:cNvPr id="4" name="Content Placeholder 3" descr="Screen Shot 2014-11-23 at 3.03.14 PM.png"/>
          <p:cNvPicPr>
            <a:picLocks noGrp="1" noChangeAspect="1"/>
          </p:cNvPicPr>
          <p:nvPr>
            <p:ph idx="1"/>
          </p:nvPr>
        </p:nvPicPr>
        <p:blipFill>
          <a:blip r:embed="rId4">
            <a:extLst>
              <a:ext uri="{28A0092B-C50C-407E-A947-70E740481C1C}">
                <a14:useLocalDpi xmlns:a14="http://schemas.microsoft.com/office/drawing/2010/main" val="0"/>
              </a:ext>
            </a:extLst>
          </a:blip>
          <a:srcRect t="12926" b="12926"/>
          <a:stretch>
            <a:fillRect/>
          </a:stretch>
        </p:blipFill>
        <p:spPr>
          <a:xfrm>
            <a:off x="457200" y="1600200"/>
            <a:ext cx="8229600" cy="3898153"/>
          </a:xfrm>
        </p:spPr>
      </p:pic>
      <p:sp>
        <p:nvSpPr>
          <p:cNvPr id="5" name="TextBox 4"/>
          <p:cNvSpPr txBox="1"/>
          <p:nvPr/>
        </p:nvSpPr>
        <p:spPr>
          <a:xfrm>
            <a:off x="642471" y="5707529"/>
            <a:ext cx="7918823" cy="646331"/>
          </a:xfrm>
          <a:prstGeom prst="rect">
            <a:avLst/>
          </a:prstGeom>
          <a:noFill/>
        </p:spPr>
        <p:txBody>
          <a:bodyPr wrap="square" rtlCol="0">
            <a:spAutoFit/>
          </a:bodyPr>
          <a:lstStyle/>
          <a:p>
            <a:pPr algn="ctr"/>
            <a:r>
              <a:rPr lang="en-US" b="1" dirty="0" smtClean="0"/>
              <a:t>What is one take-away you had from this video?  How does it change your thinking on a global education?</a:t>
            </a:r>
            <a:endParaRPr lang="en-US" b="1" dirty="0"/>
          </a:p>
        </p:txBody>
      </p:sp>
    </p:spTree>
    <p:extLst>
      <p:ext uri="{BB962C8B-B14F-4D97-AF65-F5344CB8AC3E}">
        <p14:creationId xmlns:p14="http://schemas.microsoft.com/office/powerpoint/2010/main" val="29309357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pPr marL="0" indent="0" algn="ctr">
              <a:lnSpc>
                <a:spcPct val="90000"/>
              </a:lnSpc>
              <a:buNone/>
              <a:defRPr/>
            </a:pPr>
            <a:r>
              <a:rPr lang="ja-JP" altLang="en-US" dirty="0">
                <a:latin typeface="Arial"/>
              </a:rPr>
              <a:t>“</a:t>
            </a:r>
            <a:r>
              <a:rPr lang="en-US" dirty="0"/>
              <a:t>In the financial world, cultural awareness and cultural adeptness are </a:t>
            </a:r>
            <a:r>
              <a:rPr lang="en-US" dirty="0">
                <a:solidFill>
                  <a:schemeClr val="accent6"/>
                </a:solidFill>
              </a:rPr>
              <a:t>far more important than undergraduate major or existing skill sets</a:t>
            </a:r>
            <a:r>
              <a:rPr lang="en-US" dirty="0"/>
              <a:t>… These needs touch all industries, from banking to healthcare to engineering.</a:t>
            </a:r>
            <a:r>
              <a:rPr lang="ja-JP" altLang="en-US" dirty="0">
                <a:latin typeface="Arial"/>
              </a:rPr>
              <a:t>”</a:t>
            </a:r>
            <a:r>
              <a:rPr lang="en-US" dirty="0"/>
              <a:t>  </a:t>
            </a:r>
          </a:p>
          <a:p>
            <a:pPr>
              <a:lnSpc>
                <a:spcPct val="90000"/>
              </a:lnSpc>
              <a:buNone/>
              <a:defRPr/>
            </a:pPr>
            <a:endParaRPr lang="en-US" dirty="0"/>
          </a:p>
          <a:p>
            <a:pPr>
              <a:lnSpc>
                <a:spcPct val="90000"/>
              </a:lnSpc>
              <a:buNone/>
              <a:defRPr/>
            </a:pPr>
            <a:r>
              <a:rPr lang="en-US" dirty="0"/>
              <a:t> </a:t>
            </a:r>
            <a:r>
              <a:rPr lang="en-US" sz="2800" dirty="0"/>
              <a:t>- Jonathan Jones, </a:t>
            </a:r>
            <a:r>
              <a:rPr lang="en-US" sz="2800" dirty="0" err="1"/>
              <a:t>Firmwide</a:t>
            </a:r>
            <a:r>
              <a:rPr lang="en-US" sz="2800" dirty="0"/>
              <a:t> Campus Recruiting Director for Goldman Sachs </a:t>
            </a:r>
          </a:p>
          <a:p>
            <a:endParaRPr lang="en-US" dirty="0"/>
          </a:p>
        </p:txBody>
      </p:sp>
    </p:spTree>
    <p:extLst>
      <p:ext uri="{BB962C8B-B14F-4D97-AF65-F5344CB8AC3E}">
        <p14:creationId xmlns:p14="http://schemas.microsoft.com/office/powerpoint/2010/main" val="40287521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The “problem,” simply stated, is that the future of our economy, the strength of our democracy, and perhaps even the health of the planet’s ecosystems depend on educating future generations in</a:t>
            </a:r>
            <a:r>
              <a:rPr lang="en-US" dirty="0" smtClean="0">
                <a:solidFill>
                  <a:srgbClr val="F79646"/>
                </a:solidFill>
              </a:rPr>
              <a:t> ways very different from how many of us were schooled</a:t>
            </a:r>
            <a:r>
              <a:rPr lang="en-US" dirty="0" smtClean="0"/>
              <a:t>.”</a:t>
            </a:r>
          </a:p>
          <a:p>
            <a:pPr marL="0" indent="0" algn="ctr">
              <a:buNone/>
            </a:pPr>
            <a:endParaRPr lang="en-US" dirty="0"/>
          </a:p>
          <a:p>
            <a:pPr marL="0" indent="0">
              <a:buNone/>
            </a:pPr>
            <a:r>
              <a:rPr lang="en-US" sz="1900" dirty="0" smtClean="0"/>
              <a:t>Excerpt from </a:t>
            </a:r>
            <a:r>
              <a:rPr lang="en-US" sz="1900" i="1" dirty="0" smtClean="0">
                <a:solidFill>
                  <a:schemeClr val="tx2"/>
                </a:solidFill>
              </a:rPr>
              <a:t>The Global Achievement Gap:  Why Even Our Best Schools Don’t Teach the New Survival Skills Our Children Need – And What We Can Do About It </a:t>
            </a:r>
            <a:r>
              <a:rPr lang="en-US" sz="1900" i="1" dirty="0" smtClean="0"/>
              <a:t>by Tony Wagner </a:t>
            </a:r>
            <a:endParaRPr lang="en-US" sz="1900" dirty="0"/>
          </a:p>
        </p:txBody>
      </p:sp>
    </p:spTree>
    <p:extLst>
      <p:ext uri="{BB962C8B-B14F-4D97-AF65-F5344CB8AC3E}">
        <p14:creationId xmlns:p14="http://schemas.microsoft.com/office/powerpoint/2010/main" val="32617150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does it matter for </a:t>
            </a:r>
            <a:r>
              <a:rPr lang="en-US" sz="3200" i="1" dirty="0" smtClean="0"/>
              <a:t>our </a:t>
            </a:r>
            <a:r>
              <a:rPr lang="en-US" sz="3200" dirty="0" smtClean="0"/>
              <a:t>students?</a:t>
            </a:r>
            <a:endParaRPr lang="en-US" sz="3200" dirty="0"/>
          </a:p>
        </p:txBody>
      </p:sp>
      <p:sp>
        <p:nvSpPr>
          <p:cNvPr id="3" name="Content Placeholder 2"/>
          <p:cNvSpPr>
            <a:spLocks noGrp="1"/>
          </p:cNvSpPr>
          <p:nvPr>
            <p:ph idx="1"/>
          </p:nvPr>
        </p:nvSpPr>
        <p:spPr/>
        <p:txBody>
          <a:bodyPr>
            <a:normAutofit/>
          </a:bodyPr>
          <a:lstStyle/>
          <a:p>
            <a:pPr marL="0" indent="0">
              <a:buNone/>
            </a:pPr>
            <a:r>
              <a:rPr lang="en-US" sz="1800" dirty="0" smtClean="0"/>
              <a:t>Many of </a:t>
            </a:r>
            <a:r>
              <a:rPr lang="en-US" sz="1800" i="1" dirty="0" smtClean="0"/>
              <a:t>our </a:t>
            </a:r>
            <a:r>
              <a:rPr lang="en-US" sz="1800" dirty="0" smtClean="0"/>
              <a:t>students and their families have </a:t>
            </a:r>
            <a:r>
              <a:rPr lang="en-US" sz="1800" dirty="0" smtClean="0">
                <a:solidFill>
                  <a:srgbClr val="4F81BD"/>
                </a:solidFill>
              </a:rPr>
              <a:t>not </a:t>
            </a:r>
            <a:r>
              <a:rPr lang="en-US" sz="1800" dirty="0" smtClean="0"/>
              <a:t>been outside of this neighborhood. </a:t>
            </a:r>
            <a:r>
              <a:rPr lang="en-US" sz="1800" i="1" dirty="0" smtClean="0"/>
              <a:t> </a:t>
            </a:r>
            <a:r>
              <a:rPr lang="en-US" sz="1800" dirty="0" smtClean="0"/>
              <a:t>They deserve to know what is out there </a:t>
            </a:r>
            <a:r>
              <a:rPr lang="en-US" sz="1800" dirty="0" smtClean="0">
                <a:solidFill>
                  <a:srgbClr val="4F81BD"/>
                </a:solidFill>
              </a:rPr>
              <a:t>beyond the Little Village community.  </a:t>
            </a:r>
            <a:r>
              <a:rPr lang="en-US" sz="1800" dirty="0" smtClean="0">
                <a:solidFill>
                  <a:srgbClr val="000000"/>
                </a:solidFill>
              </a:rPr>
              <a:t>Implementing a more </a:t>
            </a:r>
            <a:r>
              <a:rPr lang="en-US" sz="1800" dirty="0" smtClean="0">
                <a:solidFill>
                  <a:schemeClr val="accent1"/>
                </a:solidFill>
              </a:rPr>
              <a:t>globalized curriculum </a:t>
            </a:r>
            <a:r>
              <a:rPr lang="en-US" sz="1800" dirty="0" smtClean="0">
                <a:solidFill>
                  <a:srgbClr val="000000"/>
                </a:solidFill>
              </a:rPr>
              <a:t>will improve student’s abilities to recognize diverse perspectives and develop empathy.  It will</a:t>
            </a:r>
            <a:r>
              <a:rPr lang="en-US" sz="1800" dirty="0" smtClean="0"/>
              <a:t> also </a:t>
            </a:r>
            <a:r>
              <a:rPr lang="en-US" sz="1800" dirty="0" smtClean="0">
                <a:solidFill>
                  <a:schemeClr val="accent1"/>
                </a:solidFill>
              </a:rPr>
              <a:t>increase student engagement</a:t>
            </a:r>
            <a:r>
              <a:rPr lang="en-US" sz="1800" dirty="0" smtClean="0">
                <a:solidFill>
                  <a:srgbClr val="000000"/>
                </a:solidFill>
              </a:rPr>
              <a:t>, develop critical thinking and problem solving skills. </a:t>
            </a:r>
            <a:endParaRPr lang="en-US" sz="1800" dirty="0" smtClean="0"/>
          </a:p>
        </p:txBody>
      </p:sp>
      <p:sp>
        <p:nvSpPr>
          <p:cNvPr id="4" name="Rounded Rectangle 3"/>
          <p:cNvSpPr/>
          <p:nvPr/>
        </p:nvSpPr>
        <p:spPr>
          <a:xfrm>
            <a:off x="268941" y="1417638"/>
            <a:ext cx="8635999" cy="172000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72564" y="3316941"/>
            <a:ext cx="7814236" cy="3354765"/>
          </a:xfrm>
          <a:prstGeom prst="rect">
            <a:avLst/>
          </a:prstGeom>
          <a:noFill/>
        </p:spPr>
        <p:txBody>
          <a:bodyPr wrap="square" rtlCol="0">
            <a:spAutoFit/>
          </a:bodyPr>
          <a:lstStyle/>
          <a:p>
            <a:r>
              <a:rPr lang="en-US" dirty="0" smtClean="0"/>
              <a:t> </a:t>
            </a:r>
          </a:p>
          <a:p>
            <a:r>
              <a:rPr lang="en-US" dirty="0" smtClean="0"/>
              <a:t>It’s about our student’s…</a:t>
            </a:r>
          </a:p>
          <a:p>
            <a:endParaRPr lang="en-US" sz="1000" dirty="0" smtClean="0"/>
          </a:p>
          <a:p>
            <a:pPr marL="742950" lvl="1" indent="-285750">
              <a:buFont typeface="Arial"/>
              <a:buChar char="•"/>
            </a:pPr>
            <a:r>
              <a:rPr lang="en-US" b="1" dirty="0">
                <a:solidFill>
                  <a:srgbClr val="000000"/>
                </a:solidFill>
              </a:rPr>
              <a:t>i</a:t>
            </a:r>
            <a:r>
              <a:rPr lang="en-US" b="1" dirty="0" smtClean="0">
                <a:solidFill>
                  <a:srgbClr val="000000"/>
                </a:solidFill>
              </a:rPr>
              <a:t>nterests and passions</a:t>
            </a:r>
          </a:p>
          <a:p>
            <a:pPr marL="742950" lvl="1" indent="-285750">
              <a:buFont typeface="Arial"/>
              <a:buChar char="•"/>
            </a:pPr>
            <a:endParaRPr lang="en-US" sz="800" b="1" dirty="0" smtClean="0">
              <a:solidFill>
                <a:srgbClr val="000000"/>
              </a:solidFill>
            </a:endParaRPr>
          </a:p>
          <a:p>
            <a:pPr marL="742950" lvl="1" indent="-285750">
              <a:buFont typeface="Arial"/>
              <a:buChar char="•"/>
            </a:pPr>
            <a:r>
              <a:rPr lang="en-US" b="1" dirty="0">
                <a:solidFill>
                  <a:srgbClr val="000000"/>
                </a:solidFill>
              </a:rPr>
              <a:t>k</a:t>
            </a:r>
            <a:r>
              <a:rPr lang="en-US" b="1" dirty="0" smtClean="0">
                <a:solidFill>
                  <a:srgbClr val="000000"/>
                </a:solidFill>
              </a:rPr>
              <a:t>nowledge and insight</a:t>
            </a:r>
          </a:p>
          <a:p>
            <a:pPr marL="742950" lvl="1" indent="-285750">
              <a:buFont typeface="Arial"/>
              <a:buChar char="•"/>
            </a:pPr>
            <a:endParaRPr lang="en-US" sz="800" b="1" dirty="0" smtClean="0">
              <a:solidFill>
                <a:srgbClr val="000000"/>
              </a:solidFill>
            </a:endParaRPr>
          </a:p>
          <a:p>
            <a:pPr marL="742950" lvl="1" indent="-285750">
              <a:buFont typeface="Arial"/>
              <a:buChar char="•"/>
            </a:pPr>
            <a:r>
              <a:rPr lang="en-US" b="1" dirty="0">
                <a:solidFill>
                  <a:srgbClr val="000000"/>
                </a:solidFill>
              </a:rPr>
              <a:t>s</a:t>
            </a:r>
            <a:r>
              <a:rPr lang="en-US" b="1" dirty="0" smtClean="0">
                <a:solidFill>
                  <a:srgbClr val="000000"/>
                </a:solidFill>
              </a:rPr>
              <a:t>kills and abilities</a:t>
            </a:r>
          </a:p>
          <a:p>
            <a:pPr marL="742950" lvl="1" indent="-285750">
              <a:buFont typeface="Arial"/>
              <a:buChar char="•"/>
            </a:pPr>
            <a:endParaRPr lang="en-US" sz="800" b="1" dirty="0" smtClean="0">
              <a:solidFill>
                <a:srgbClr val="000000"/>
              </a:solidFill>
            </a:endParaRPr>
          </a:p>
          <a:p>
            <a:pPr marL="742950" lvl="1" indent="-285750">
              <a:buFont typeface="Arial"/>
              <a:buChar char="•"/>
            </a:pPr>
            <a:r>
              <a:rPr lang="en-US" b="1" dirty="0">
                <a:solidFill>
                  <a:srgbClr val="000000"/>
                </a:solidFill>
              </a:rPr>
              <a:t>m</a:t>
            </a:r>
            <a:r>
              <a:rPr lang="en-US" b="1" dirty="0" smtClean="0">
                <a:solidFill>
                  <a:srgbClr val="000000"/>
                </a:solidFill>
              </a:rPr>
              <a:t>orals and values</a:t>
            </a:r>
          </a:p>
          <a:p>
            <a:pPr lvl="1"/>
            <a:endParaRPr lang="en-US" sz="800" b="1" dirty="0" smtClean="0">
              <a:solidFill>
                <a:srgbClr val="000000"/>
              </a:solidFill>
            </a:endParaRPr>
          </a:p>
          <a:p>
            <a:pPr marL="742950" lvl="1" indent="-285750">
              <a:buFont typeface="Arial"/>
              <a:buChar char="•"/>
            </a:pPr>
            <a:r>
              <a:rPr lang="en-US" b="1" dirty="0">
                <a:solidFill>
                  <a:srgbClr val="000000"/>
                </a:solidFill>
              </a:rPr>
              <a:t>h</a:t>
            </a:r>
            <a:r>
              <a:rPr lang="en-US" b="1" dirty="0" smtClean="0">
                <a:solidFill>
                  <a:srgbClr val="000000"/>
                </a:solidFill>
              </a:rPr>
              <a:t>umanity and citizenship</a:t>
            </a:r>
          </a:p>
          <a:p>
            <a:pPr marL="742950" lvl="1" indent="-285750">
              <a:buFont typeface="Arial"/>
              <a:buChar char="•"/>
            </a:pPr>
            <a:endParaRPr lang="en-US" sz="800" b="1" dirty="0" smtClean="0">
              <a:solidFill>
                <a:srgbClr val="000000"/>
              </a:solidFill>
            </a:endParaRPr>
          </a:p>
          <a:p>
            <a:pPr marL="742950" lvl="1" indent="-285750">
              <a:buFont typeface="Arial"/>
              <a:buChar char="•"/>
            </a:pPr>
            <a:r>
              <a:rPr lang="en-US" b="1" dirty="0" smtClean="0">
                <a:solidFill>
                  <a:srgbClr val="000000"/>
                </a:solidFill>
              </a:rPr>
              <a:t>Future, as citizens, family members, workers, human beings</a:t>
            </a:r>
          </a:p>
          <a:p>
            <a:pPr marL="742950" lvl="1" indent="-285750">
              <a:buFont typeface="Arial"/>
              <a:buChar char="•"/>
            </a:pPr>
            <a:endParaRPr lang="en-US" dirty="0"/>
          </a:p>
        </p:txBody>
      </p:sp>
    </p:spTree>
    <p:extLst>
      <p:ext uri="{BB962C8B-B14F-4D97-AF65-F5344CB8AC3E}">
        <p14:creationId xmlns:p14="http://schemas.microsoft.com/office/powerpoint/2010/main" val="12761921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5881</TotalTime>
  <Words>1565</Words>
  <Application>Microsoft Macintosh PowerPoint</Application>
  <PresentationFormat>On-screen Show (4:3)</PresentationFormat>
  <Paragraphs>196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Preparing Our Students for the Future:  A Globalized Approach</vt:lpstr>
      <vt:lpstr>Objectives</vt:lpstr>
      <vt:lpstr>What is Global Competency?</vt:lpstr>
      <vt:lpstr>A globally competent student can . . .</vt:lpstr>
      <vt:lpstr>So What?  Why does this matter?</vt:lpstr>
      <vt:lpstr>Why?</vt:lpstr>
      <vt:lpstr>Why?</vt:lpstr>
      <vt:lpstr>Why?</vt:lpstr>
      <vt:lpstr>Why does it matter for our students?</vt:lpstr>
      <vt:lpstr>Global Illinois:  How Global is Illinois?</vt:lpstr>
      <vt:lpstr>What is a 21st century education?</vt:lpstr>
      <vt:lpstr>What does Global Education Look Like in the Classroom?</vt:lpstr>
      <vt:lpstr>“Global Education:  What Does It Look Like in Schools?”</vt:lpstr>
      <vt:lpstr>From Article:  “Three Expert Perspectives:  The Importance of International Education”</vt:lpstr>
      <vt:lpstr>Who’s In?  Next Steps!</vt:lpstr>
      <vt:lpstr>Global Education Quiz!</vt:lpstr>
      <vt:lpstr>Resources!</vt:lpstr>
    </vt:vector>
  </TitlesOfParts>
  <Company>Spry Elementary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Our Students for the Future</dc:title>
  <dc:creator>Alexandra Axell</dc:creator>
  <cp:lastModifiedBy>Alexandra Axell</cp:lastModifiedBy>
  <cp:revision>70</cp:revision>
  <dcterms:created xsi:type="dcterms:W3CDTF">2014-11-20T01:43:04Z</dcterms:created>
  <dcterms:modified xsi:type="dcterms:W3CDTF">2015-04-08T17:41:58Z</dcterms:modified>
</cp:coreProperties>
</file>